
<file path=[Content_Types].xml><?xml version="1.0" encoding="utf-8"?>
<Types xmlns="http://schemas.openxmlformats.org/package/2006/content-types">
  <Default Extension="gif" ContentType="image/gif"/>
  <Default Extension="glb" ContentType="model/gltf.binary"/>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 id="2147483654" r:id="rId3"/>
    <p:sldMasterId id="2147483657" r:id="rId4"/>
    <p:sldMasterId id="2147483660" r:id="rId5"/>
  </p:sldMasterIdLst>
  <p:notesMasterIdLst>
    <p:notesMasterId r:id="rId23"/>
  </p:notesMasterIdLst>
  <p:handoutMasterIdLst>
    <p:handoutMasterId r:id="rId24"/>
  </p:handoutMasterIdLst>
  <p:sldIdLst>
    <p:sldId id="455" r:id="rId6"/>
    <p:sldId id="453" r:id="rId7"/>
    <p:sldId id="477" r:id="rId8"/>
    <p:sldId id="466" r:id="rId9"/>
    <p:sldId id="497" r:id="rId10"/>
    <p:sldId id="498" r:id="rId11"/>
    <p:sldId id="480" r:id="rId12"/>
    <p:sldId id="508" r:id="rId13"/>
    <p:sldId id="502" r:id="rId14"/>
    <p:sldId id="503" r:id="rId15"/>
    <p:sldId id="504" r:id="rId16"/>
    <p:sldId id="505" r:id="rId17"/>
    <p:sldId id="506" r:id="rId18"/>
    <p:sldId id="501" r:id="rId19"/>
    <p:sldId id="469" r:id="rId20"/>
    <p:sldId id="463" r:id="rId21"/>
    <p:sldId id="456"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autoAdjust="0"/>
    <p:restoredTop sz="80936" autoAdjust="0"/>
  </p:normalViewPr>
  <p:slideViewPr>
    <p:cSldViewPr>
      <p:cViewPr varScale="1">
        <p:scale>
          <a:sx n="101" d="100"/>
          <a:sy n="101" d="100"/>
        </p:scale>
        <p:origin x="1435" y="115"/>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2023/2/23</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2023/2/23</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15</a:t>
            </a:fld>
            <a:endParaRPr lang="en-US" altLang="zh-CN"/>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目前，虚拟现实已是预计增长潜力最大的高新技术之一。根据</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IDC</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研究公司在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2018</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年发布的预测，在未来四年内，</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相关的投资将增长约</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倍，具体表现为在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年达到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155</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亿欧元。此外，这项技术将成为企业数字化转型计划的关键。到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2019</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年，企业在这一领域的支出将超过消费领域的支出；换言之，预计到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年，超过一半的大型公司将有一个以</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为核心的战略。截至目前，至少有</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230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家公司在开发</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相关产品。亚马逊（</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Amazon</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）、苹果（</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Apple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Meta</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、谷歌（</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Google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）、微软（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Microsoft</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）、索尼（</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Sony</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）等互联网产品巨头都有专门的</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研发团队，为</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的未来提供了非常广阔的可能性。在未来，随着相关技术的继续发展和制造成本的逐步降低，</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势必会带来更强大的应用和市场潜力。</a:t>
            </a:r>
            <a:endParaRPr lang="en-CN" sz="1800" kern="100" dirty="0">
              <a:effectLst/>
              <a:latin typeface="Times New Roman" panose="02020603050405020304" pitchFamily="18" charset="0"/>
              <a:ea typeface="SimSun" panose="02010600030101010101" pitchFamily="2" charset="-122"/>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然而，就目前而言，限制</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普及和发展的较为直接的阻碍，除开较高的市场售价，则来自于其仍旧较低的易用性，即虚拟环境中对物体的操控和交互的准确度依旧不容乐观，或是操作指令和交互动作过于复杂繁琐。这个缺陷直接降低了用户对</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技术的接受度和使用期望。因此，</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中的对象操纵方法的优越性是提高其使用体验和普及度的基本问题之一。许多研究者已经进行了大量的研究，但仍有较大的提升空间。常规的对象操纵动作包括点击、按压、抓取、释放等，其对应对象的直接具体表现主要为位移、形变、旋转和缩放。对象操纵的速度、准确性、学习成本、使用压力和多样性将直接影响应用程序的效果，而在虚拟环境中实现高效且易用的对象操纵具有一定的挑战性。</a:t>
            </a:r>
            <a:endParaRPr lang="en-US" alt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sz="1800" kern="100" dirty="0">
              <a:effectLst/>
              <a:latin typeface="Times New Roman" panose="02020603050405020304" pitchFamily="18" charset="0"/>
              <a:ea typeface="SimSun" panose="02010600030101010101" pitchFamily="2" charset="-122"/>
            </a:endParaRPr>
          </a:p>
          <a:p>
            <a:r>
              <a:rPr lang="zh-CN" sz="12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本研究拟针对虚拟现实中对象操纵的关键问题进行研究，旨在提出相较于目前国际一流水准方法更加高效易用的基于头眼协同的虚拟现实对象操纵方法。</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本研究综述的四个主要目标是：（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）确定一套高效易用的基于头眼协同的虚拟现实对象操纵方法；（</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）探索比较多种头眼协同交互方法的优劣性；（</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3</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）确定效率和易用性的评估指标；（</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4</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）根据评估指标对比目前国际一流方法并作结果分析。</a:t>
            </a:r>
            <a:endParaRPr lang="en-CN" sz="1800" kern="100" dirty="0">
              <a:effectLst/>
              <a:latin typeface="Times New Roman" panose="02020603050405020304" pitchFamily="18" charset="0"/>
              <a:ea typeface="SimSun" panose="02010600030101010101" pitchFamily="2" charset="-122"/>
            </a:endParaRP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5</a:t>
            </a:fld>
            <a:endParaRPr lang="en-US" altLang="zh-CN"/>
          </a:p>
        </p:txBody>
      </p:sp>
    </p:spTree>
    <p:extLst>
      <p:ext uri="{BB962C8B-B14F-4D97-AF65-F5344CB8AC3E}">
        <p14:creationId xmlns:p14="http://schemas.microsoft.com/office/powerpoint/2010/main" val="292123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6</a:t>
            </a:fld>
            <a:endParaRPr lang="en-US" altLang="zh-CN"/>
          </a:p>
        </p:txBody>
      </p:sp>
    </p:spTree>
    <p:extLst>
      <p:ext uri="{BB962C8B-B14F-4D97-AF65-F5344CB8AC3E}">
        <p14:creationId xmlns:p14="http://schemas.microsoft.com/office/powerpoint/2010/main" val="34459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11</a:t>
            </a:fld>
            <a:endParaRPr lang="en-US" altLang="zh-CN"/>
          </a:p>
        </p:txBody>
      </p:sp>
    </p:spTree>
    <p:extLst>
      <p:ext uri="{BB962C8B-B14F-4D97-AF65-F5344CB8AC3E}">
        <p14:creationId xmlns:p14="http://schemas.microsoft.com/office/powerpoint/2010/main" val="345477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282202096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gif"/><Relationship Id="rId2" Type="http://schemas.openxmlformats.org/officeDocument/2006/relationships/image" Target="../media/image1.png"/><Relationship Id="rId1" Type="http://schemas.openxmlformats.org/officeDocument/2006/relationships/slideLayout" Target="../slideLayouts/slideLayout10.xml"/><Relationship Id="rId5" Type="http://schemas.openxmlformats.org/officeDocument/2006/relationships/image" Target="../media/image19.gif"/><Relationship Id="rId4" Type="http://schemas.openxmlformats.org/officeDocument/2006/relationships/image" Target="../media/image18.gif"/></Relationships>
</file>

<file path=ppt/slides/_rels/slide11.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png"/><Relationship Id="rId7"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gif"/><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image" Target="../media/image28.gif"/><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9.gif"/></Relationships>
</file>

<file path=ppt/slides/_rels/slide1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gif"/><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级本科生毕业设计开题答辩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研究内容一：头眼协同场景与目标浏览</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5" name="矩形: 圆角 4">
            <a:extLst>
              <a:ext uri="{FF2B5EF4-FFF2-40B4-BE49-F238E27FC236}">
                <a16:creationId xmlns:a16="http://schemas.microsoft.com/office/drawing/2014/main" id="{4280E46A-F975-4CFE-990B-83095F542ECB}"/>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9" name="Group 28">
            <a:extLst>
              <a:ext uri="{FF2B5EF4-FFF2-40B4-BE49-F238E27FC236}">
                <a16:creationId xmlns:a16="http://schemas.microsoft.com/office/drawing/2014/main" id="{8237793F-1129-81BB-18E5-A92E2E0B0082}"/>
              </a:ext>
            </a:extLst>
          </p:cNvPr>
          <p:cNvGrpSpPr/>
          <p:nvPr/>
        </p:nvGrpSpPr>
        <p:grpSpPr>
          <a:xfrm>
            <a:off x="1119917" y="2139047"/>
            <a:ext cx="9905603" cy="891256"/>
            <a:chOff x="729553" y="1995031"/>
            <a:chExt cx="9905603" cy="891256"/>
          </a:xfrm>
        </p:grpSpPr>
        <p:sp>
          <p:nvSpPr>
            <p:cNvPr id="45" name="圆角矩形 30">
              <a:extLst>
                <a:ext uri="{FF2B5EF4-FFF2-40B4-BE49-F238E27FC236}">
                  <a16:creationId xmlns:a16="http://schemas.microsoft.com/office/drawing/2014/main" id="{B5E6037D-DC33-42D0-A247-12DA536F95E5}"/>
                </a:ext>
              </a:extLst>
            </p:cNvPr>
            <p:cNvSpPr/>
            <p:nvPr/>
          </p:nvSpPr>
          <p:spPr>
            <a:xfrm>
              <a:off x="4746114" y="1995031"/>
              <a:ext cx="1872000" cy="891255"/>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生成误差感知</a:t>
              </a:r>
              <a:endParaRPr lang="en-US" altLang="zh-CN" sz="1400" b="0" dirty="0">
                <a:solidFill>
                  <a:srgbClr val="000000"/>
                </a:solidFill>
              </a:endParaRPr>
            </a:p>
            <a:p>
              <a:pPr lvl="0" algn="ctr"/>
              <a:r>
                <a:rPr lang="zh-CN" sz="1400" b="0" dirty="0">
                  <a:solidFill>
                    <a:srgbClr val="000000"/>
                  </a:solidFill>
                </a:rPr>
                <a:t>的选择范围</a:t>
              </a:r>
              <a:endParaRPr lang="en-US" altLang="zh-CN" sz="1400" dirty="0">
                <a:solidFill>
                  <a:srgbClr val="000000"/>
                </a:solidFill>
              </a:endParaRPr>
            </a:p>
          </p:txBody>
        </p:sp>
        <p:sp>
          <p:nvSpPr>
            <p:cNvPr id="19" name="圆角矩形 30">
              <a:extLst>
                <a:ext uri="{FF2B5EF4-FFF2-40B4-BE49-F238E27FC236}">
                  <a16:creationId xmlns:a16="http://schemas.microsoft.com/office/drawing/2014/main" id="{5123E8CD-2749-3A39-6D44-20187426C3E9}"/>
                </a:ext>
              </a:extLst>
            </p:cNvPr>
            <p:cNvSpPr/>
            <p:nvPr/>
          </p:nvSpPr>
          <p:spPr>
            <a:xfrm>
              <a:off x="729553" y="1995032"/>
              <a:ext cx="1872000" cy="891255"/>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0" name="圆角矩形 30">
              <a:extLst>
                <a:ext uri="{FF2B5EF4-FFF2-40B4-BE49-F238E27FC236}">
                  <a16:creationId xmlns:a16="http://schemas.microsoft.com/office/drawing/2014/main" id="{F7276350-60DF-46DD-6D86-EA7BF967E28B}"/>
                </a:ext>
              </a:extLst>
            </p:cNvPr>
            <p:cNvSpPr/>
            <p:nvPr/>
          </p:nvSpPr>
          <p:spPr>
            <a:xfrm>
              <a:off x="2736930" y="1995032"/>
              <a:ext cx="1872000" cy="891255"/>
            </a:xfrm>
            <a:prstGeom prst="roundRect">
              <a:avLst/>
            </a:prstGeom>
            <a:solidFill>
              <a:schemeClr val="accent2">
                <a:lumMod val="20000"/>
                <a:lumOff val="80000"/>
              </a:schemeClr>
            </a:solidFill>
            <a:ln w="0"/>
          </p:spPr>
          <p:txBody>
            <a:bodyPr anchor="ctr"/>
            <a:lstStyle/>
            <a:p>
              <a:pPr lvl="0" algn="ctr"/>
              <a:r>
                <a:rPr lang="zh-CN" altLang="en-US" sz="1400" b="0" dirty="0">
                  <a:solidFill>
                    <a:srgbClr val="000000"/>
                  </a:solidFill>
                </a:rPr>
                <a:t>判断驻留点</a:t>
              </a:r>
              <a:endParaRPr lang="en-US" altLang="zh-CN" sz="1400" dirty="0">
                <a:solidFill>
                  <a:srgbClr val="000000"/>
                </a:solidFill>
              </a:endParaRPr>
            </a:p>
          </p:txBody>
        </p:sp>
        <p:sp>
          <p:nvSpPr>
            <p:cNvPr id="21" name="圆角矩形 30">
              <a:extLst>
                <a:ext uri="{FF2B5EF4-FFF2-40B4-BE49-F238E27FC236}">
                  <a16:creationId xmlns:a16="http://schemas.microsoft.com/office/drawing/2014/main" id="{27451EEE-0381-124F-4CA9-3D284BE8658D}"/>
                </a:ext>
              </a:extLst>
            </p:cNvPr>
            <p:cNvSpPr/>
            <p:nvPr/>
          </p:nvSpPr>
          <p:spPr>
            <a:xfrm>
              <a:off x="6754876" y="1995033"/>
              <a:ext cx="1872000" cy="891254"/>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标定候选目标集</a:t>
              </a:r>
            </a:p>
          </p:txBody>
        </p:sp>
        <p:sp>
          <p:nvSpPr>
            <p:cNvPr id="22" name="圆角矩形 30">
              <a:extLst>
                <a:ext uri="{FF2B5EF4-FFF2-40B4-BE49-F238E27FC236}">
                  <a16:creationId xmlns:a16="http://schemas.microsoft.com/office/drawing/2014/main" id="{883EB0F6-D50F-ECE3-A359-F4F1317504BC}"/>
                </a:ext>
              </a:extLst>
            </p:cNvPr>
            <p:cNvSpPr/>
            <p:nvPr/>
          </p:nvSpPr>
          <p:spPr>
            <a:xfrm>
              <a:off x="8763156" y="2013897"/>
              <a:ext cx="1872000" cy="872390"/>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被选中物体边缘</a:t>
              </a:r>
              <a:r>
                <a:rPr lang="en-US" sz="1400" b="0" dirty="0" err="1">
                  <a:solidFill>
                    <a:srgbClr val="000000"/>
                  </a:solidFill>
                </a:rPr>
                <a:t>高亮</a:t>
              </a:r>
              <a:endParaRPr lang="en-US" sz="1400" b="0" dirty="0">
                <a:solidFill>
                  <a:srgbClr val="000000"/>
                </a:solidFill>
              </a:endParaRPr>
            </a:p>
          </p:txBody>
        </p:sp>
      </p:grpSp>
      <p:grpSp>
        <p:nvGrpSpPr>
          <p:cNvPr id="26" name="Group 25">
            <a:extLst>
              <a:ext uri="{FF2B5EF4-FFF2-40B4-BE49-F238E27FC236}">
                <a16:creationId xmlns:a16="http://schemas.microsoft.com/office/drawing/2014/main" id="{B60725E7-B8D0-C3F2-D9FF-153B86B0B48B}"/>
              </a:ext>
            </a:extLst>
          </p:cNvPr>
          <p:cNvGrpSpPr/>
          <p:nvPr/>
        </p:nvGrpSpPr>
        <p:grpSpPr>
          <a:xfrm>
            <a:off x="1119917" y="3656652"/>
            <a:ext cx="9905603" cy="1759852"/>
            <a:chOff x="729553" y="3178681"/>
            <a:chExt cx="9905603" cy="1759852"/>
          </a:xfrm>
        </p:grpSpPr>
        <p:pic>
          <p:nvPicPr>
            <p:cNvPr id="23" name="图片 38">
              <a:extLst>
                <a:ext uri="{FF2B5EF4-FFF2-40B4-BE49-F238E27FC236}">
                  <a16:creationId xmlns:a16="http://schemas.microsoft.com/office/drawing/2014/main" id="{67CE3C76-4E04-4EEB-2283-666EAF549B95}"/>
                </a:ext>
              </a:extLst>
            </p:cNvPr>
            <p:cNvPicPr>
              <a:picLocks noChangeAspect="1"/>
            </p:cNvPicPr>
            <p:nvPr/>
          </p:nvPicPr>
          <p:blipFill>
            <a:blip r:embed="rId3"/>
            <a:stretch/>
          </p:blipFill>
          <p:spPr>
            <a:xfrm>
              <a:off x="729553" y="3180511"/>
              <a:ext cx="3143977" cy="1758022"/>
            </a:xfrm>
            <a:prstGeom prst="rect">
              <a:avLst/>
            </a:prstGeom>
          </p:spPr>
        </p:pic>
        <p:pic>
          <p:nvPicPr>
            <p:cNvPr id="24" name="图片 39">
              <a:extLst>
                <a:ext uri="{FF2B5EF4-FFF2-40B4-BE49-F238E27FC236}">
                  <a16:creationId xmlns:a16="http://schemas.microsoft.com/office/drawing/2014/main" id="{BE0C0385-9D2F-C527-D636-791EFC763B89}"/>
                </a:ext>
              </a:extLst>
            </p:cNvPr>
            <p:cNvPicPr>
              <a:picLocks noChangeAspect="1"/>
            </p:cNvPicPr>
            <p:nvPr/>
          </p:nvPicPr>
          <p:blipFill>
            <a:blip r:embed="rId4"/>
            <a:stretch/>
          </p:blipFill>
          <p:spPr>
            <a:xfrm>
              <a:off x="4092938" y="3178681"/>
              <a:ext cx="3114035" cy="1758022"/>
            </a:xfrm>
            <a:prstGeom prst="rect">
              <a:avLst/>
            </a:prstGeom>
          </p:spPr>
        </p:pic>
        <p:pic>
          <p:nvPicPr>
            <p:cNvPr id="25" name="图片 38">
              <a:extLst>
                <a:ext uri="{FF2B5EF4-FFF2-40B4-BE49-F238E27FC236}">
                  <a16:creationId xmlns:a16="http://schemas.microsoft.com/office/drawing/2014/main" id="{8B25FBE6-34A7-33E4-6AB6-9D32CD1E911C}"/>
                </a:ext>
              </a:extLst>
            </p:cNvPr>
            <p:cNvPicPr>
              <a:picLocks noChangeAspect="1"/>
            </p:cNvPicPr>
            <p:nvPr/>
          </p:nvPicPr>
          <p:blipFill>
            <a:blip r:embed="rId5"/>
            <a:stretch/>
          </p:blipFill>
          <p:spPr>
            <a:xfrm>
              <a:off x="7426381" y="3178681"/>
              <a:ext cx="3208775" cy="1756800"/>
            </a:xfrm>
            <a:prstGeom prst="rect">
              <a:avLst/>
            </a:prstGeom>
          </p:spPr>
        </p:pic>
      </p:gr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91917" y="258467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stCxn id="20" idx="3"/>
            <a:endCxn id="45" idx="1"/>
          </p:cNvCxnSpPr>
          <p:nvPr/>
        </p:nvCxnSpPr>
        <p:spPr bwMode="auto">
          <a:xfrm flipV="1">
            <a:off x="4999294" y="258467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stCxn id="45" idx="3"/>
            <a:endCxn id="21" idx="1"/>
          </p:cNvCxnSpPr>
          <p:nvPr/>
        </p:nvCxnSpPr>
        <p:spPr bwMode="auto">
          <a:xfrm>
            <a:off x="7008478" y="2584675"/>
            <a:ext cx="136762"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4" name="Straight Arrow Connector 53">
            <a:extLst>
              <a:ext uri="{FF2B5EF4-FFF2-40B4-BE49-F238E27FC236}">
                <a16:creationId xmlns:a16="http://schemas.microsoft.com/office/drawing/2014/main" id="{C9F39828-3877-5B30-90C5-903E3097B0ED}"/>
              </a:ext>
            </a:extLst>
          </p:cNvPr>
          <p:cNvCxnSpPr>
            <a:stCxn id="21" idx="3"/>
          </p:cNvCxnSpPr>
          <p:nvPr/>
        </p:nvCxnSpPr>
        <p:spPr bwMode="auto">
          <a:xfrm>
            <a:off x="9017240" y="2584676"/>
            <a:ext cx="136280" cy="9432"/>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55" name="TextBox 54">
            <a:extLst>
              <a:ext uri="{FF2B5EF4-FFF2-40B4-BE49-F238E27FC236}">
                <a16:creationId xmlns:a16="http://schemas.microsoft.com/office/drawing/2014/main" id="{5DF1D63B-3F5E-301E-3E3C-7D508DFA3E10}"/>
              </a:ext>
            </a:extLst>
          </p:cNvPr>
          <p:cNvSpPr txBox="1"/>
          <p:nvPr/>
        </p:nvSpPr>
        <p:spPr>
          <a:xfrm>
            <a:off x="1791805" y="549748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头部运动</a:t>
            </a:r>
          </a:p>
        </p:txBody>
      </p:sp>
      <p:sp>
        <p:nvSpPr>
          <p:cNvPr id="56" name="TextBox 55">
            <a:extLst>
              <a:ext uri="{FF2B5EF4-FFF2-40B4-BE49-F238E27FC236}">
                <a16:creationId xmlns:a16="http://schemas.microsoft.com/office/drawing/2014/main" id="{D9783B14-45E5-13F4-13AF-DA9B95F91345}"/>
              </a:ext>
            </a:extLst>
          </p:cNvPr>
          <p:cNvSpPr txBox="1"/>
          <p:nvPr/>
        </p:nvSpPr>
        <p:spPr>
          <a:xfrm>
            <a:off x="8526563" y="5494461"/>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选定目标物体</a:t>
            </a:r>
          </a:p>
        </p:txBody>
      </p:sp>
      <p:sp>
        <p:nvSpPr>
          <p:cNvPr id="57" name="TextBox 56">
            <a:extLst>
              <a:ext uri="{FF2B5EF4-FFF2-40B4-BE49-F238E27FC236}">
                <a16:creationId xmlns:a16="http://schemas.microsoft.com/office/drawing/2014/main" id="{0B6E9FE6-952E-502E-C63C-2FBC94500424}"/>
              </a:ext>
            </a:extLst>
          </p:cNvPr>
          <p:cNvSpPr txBox="1"/>
          <p:nvPr/>
        </p:nvSpPr>
        <p:spPr>
          <a:xfrm>
            <a:off x="5172378" y="5494462"/>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眼部运动</a:t>
            </a:r>
          </a:p>
        </p:txBody>
      </p:sp>
    </p:spTree>
    <p:extLst>
      <p:ext uri="{BB962C8B-B14F-4D97-AF65-F5344CB8AC3E}">
        <p14:creationId xmlns:p14="http://schemas.microsoft.com/office/powerpoint/2010/main" val="31421797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3383607"/>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092650" y="1725238"/>
            <a:ext cx="1872000" cy="891255"/>
          </a:xfrm>
          <a:prstGeom prst="roundRect">
            <a:avLst/>
          </a:prstGeom>
          <a:solidFill>
            <a:schemeClr val="accent2">
              <a:lumMod val="20000"/>
              <a:lumOff val="80000"/>
            </a:schemeClr>
          </a:solidFill>
          <a:ln w="0"/>
        </p:spPr>
        <p:txBody>
          <a:bodyPr anchor="ctr"/>
          <a:lstStyle/>
          <a:p>
            <a:pPr lvl="0" algn="ctr"/>
            <a:r>
              <a:rPr lang="zh-CN" sz="1400" dirty="0"/>
              <a:t>缓存当前选</a:t>
            </a:r>
            <a:endParaRPr lang="en-US" altLang="zh-CN" sz="1400" dirty="0"/>
          </a:p>
          <a:p>
            <a:pPr lvl="0" algn="ctr"/>
            <a:r>
              <a:rPr lang="zh-CN" sz="1400" dirty="0"/>
              <a:t>择目标信息</a:t>
            </a:r>
          </a:p>
        </p:txBody>
      </p:sp>
      <p:sp>
        <p:nvSpPr>
          <p:cNvPr id="20" name="圆角矩形 30">
            <a:extLst>
              <a:ext uri="{FF2B5EF4-FFF2-40B4-BE49-F238E27FC236}">
                <a16:creationId xmlns:a16="http://schemas.microsoft.com/office/drawing/2014/main" id="{F7276350-60DF-46DD-6D86-EA7BF967E28B}"/>
              </a:ext>
            </a:extLst>
          </p:cNvPr>
          <p:cNvSpPr/>
          <p:nvPr/>
        </p:nvSpPr>
        <p:spPr>
          <a:xfrm>
            <a:off x="3100027" y="1725238"/>
            <a:ext cx="1872000" cy="891255"/>
          </a:xfrm>
          <a:prstGeom prst="roundRect">
            <a:avLst/>
          </a:prstGeom>
          <a:solidFill>
            <a:schemeClr val="accent2">
              <a:lumMod val="20000"/>
              <a:lumOff val="80000"/>
            </a:schemeClr>
          </a:soli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883EB0F6-D50F-ECE3-A359-F4F1317504BC}"/>
              </a:ext>
            </a:extLst>
          </p:cNvPr>
          <p:cNvSpPr/>
          <p:nvPr/>
        </p:nvSpPr>
        <p:spPr>
          <a:xfrm>
            <a:off x="9126253" y="1744103"/>
            <a:ext cx="1872000" cy="872390"/>
          </a:xfrm>
          <a:prstGeom prst="roundRect">
            <a:avLst/>
          </a:prstGeom>
          <a:solidFill>
            <a:schemeClr val="accent2">
              <a:lumMod val="20000"/>
              <a:lumOff val="80000"/>
            </a:schemeClr>
          </a:solidFill>
          <a:ln w="0"/>
        </p:spPr>
        <p:txBody>
          <a:bodyPr anchor="ctr"/>
          <a:lstStyle/>
          <a:p>
            <a:pPr lvl="0" algn="ctr"/>
            <a:r>
              <a:rPr lang="zh-CN" altLang="en-CN" sz="1400" b="0" dirty="0">
                <a:solidFill>
                  <a:srgbClr val="000000"/>
                </a:solidFill>
              </a:rPr>
              <a:t>目标</a:t>
            </a:r>
            <a:r>
              <a:rPr lang="zh-CN" altLang="en-US" sz="1400" b="0" dirty="0">
                <a:solidFill>
                  <a:srgbClr val="000000"/>
                </a:solidFill>
              </a:rPr>
              <a:t>选中</a:t>
            </a:r>
            <a:endParaRPr lang="en-US" sz="1400" b="0" dirty="0">
              <a:solidFill>
                <a:srgbClr val="000000"/>
              </a:solidFill>
            </a:endParaRPr>
          </a:p>
        </p:txBody>
      </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64650" y="217086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p:cNvCxnSpPr>
          <p:nvPr/>
        </p:nvCxnSpPr>
        <p:spPr bwMode="auto">
          <a:xfrm flipV="1">
            <a:off x="4972027" y="217086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cxnSpLocks/>
            <a:endCxn id="22" idx="1"/>
          </p:cNvCxnSpPr>
          <p:nvPr/>
        </p:nvCxnSpPr>
        <p:spPr bwMode="auto">
          <a:xfrm>
            <a:off x="6981211" y="2170865"/>
            <a:ext cx="2145042" cy="9433"/>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 name="决策 31">
            <a:extLst>
              <a:ext uri="{FF2B5EF4-FFF2-40B4-BE49-F238E27FC236}">
                <a16:creationId xmlns:a16="http://schemas.microsoft.com/office/drawing/2014/main" id="{13596E82-3864-88D0-F681-4BE17EDB3DCA}"/>
              </a:ext>
            </a:extLst>
          </p:cNvPr>
          <p:cNvSpPr/>
          <p:nvPr/>
        </p:nvSpPr>
        <p:spPr>
          <a:xfrm>
            <a:off x="5107405" y="1686141"/>
            <a:ext cx="1872000" cy="967619"/>
          </a:xfrm>
          <a:prstGeom prst="flowChartDecision">
            <a:avLst/>
          </a:prstGeom>
          <a:solidFill>
            <a:schemeClr val="accent2">
              <a:lumMod val="20000"/>
              <a:lumOff val="80000"/>
            </a:schemeClr>
          </a:solidFill>
          <a:ln w="0">
            <a:prstDash val="solid"/>
          </a:ln>
        </p:spPr>
        <p:txBody>
          <a:bodyPr anchor="ctr"/>
          <a:lstStyle/>
          <a:p>
            <a:pPr lvl="0" algn="ctr"/>
            <a:r>
              <a:rPr lang="zh-CN" sz="1400"/>
              <a:t>歧义检测</a:t>
            </a:r>
          </a:p>
        </p:txBody>
      </p:sp>
      <p:sp>
        <p:nvSpPr>
          <p:cNvPr id="6" name="圆角矩形 30">
            <a:extLst>
              <a:ext uri="{FF2B5EF4-FFF2-40B4-BE49-F238E27FC236}">
                <a16:creationId xmlns:a16="http://schemas.microsoft.com/office/drawing/2014/main" id="{05C7E84C-4E89-4B84-2D32-91ECD2F692F8}"/>
              </a:ext>
            </a:extLst>
          </p:cNvPr>
          <p:cNvSpPr/>
          <p:nvPr/>
        </p:nvSpPr>
        <p:spPr>
          <a:xfrm>
            <a:off x="7117973" y="3224017"/>
            <a:ext cx="1872000" cy="872390"/>
          </a:xfrm>
          <a:prstGeom prst="roundRect">
            <a:avLst/>
          </a:prstGeom>
          <a:solidFill>
            <a:schemeClr val="accent2">
              <a:lumMod val="20000"/>
              <a:lumOff val="80000"/>
            </a:schemeClr>
          </a:solidFill>
          <a:ln w="0"/>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cxnSp>
        <p:nvCxnSpPr>
          <p:cNvPr id="9" name="Elbow Connector 8">
            <a:extLst>
              <a:ext uri="{FF2B5EF4-FFF2-40B4-BE49-F238E27FC236}">
                <a16:creationId xmlns:a16="http://schemas.microsoft.com/office/drawing/2014/main" id="{23EC1855-5733-66EE-96A4-17DC76138B9A}"/>
              </a:ext>
            </a:extLst>
          </p:cNvPr>
          <p:cNvCxnSpPr>
            <a:stCxn id="3" idx="2"/>
            <a:endCxn id="6" idx="1"/>
          </p:cNvCxnSpPr>
          <p:nvPr/>
        </p:nvCxnSpPr>
        <p:spPr bwMode="auto">
          <a:xfrm rot="16200000" flipH="1">
            <a:off x="6077463" y="2619702"/>
            <a:ext cx="1006452" cy="1074568"/>
          </a:xfrm>
          <a:prstGeom prst="bentConnector2">
            <a:avLst/>
          </a:prstGeom>
          <a:solidFill>
            <a:schemeClr val="accent1"/>
          </a:solidFill>
          <a:ln w="9525" cap="flat" cmpd="sng" algn="ctr">
            <a:solidFill>
              <a:schemeClr val="tx1"/>
            </a:solidFill>
            <a:prstDash val="solid"/>
            <a:round/>
            <a:headEnd type="none" w="med" len="med"/>
            <a:tailEnd type="triangle"/>
          </a:ln>
        </p:spPr>
      </p:cxnSp>
      <p:cxnSp>
        <p:nvCxnSpPr>
          <p:cNvPr id="10" name="Elbow Connector 9">
            <a:extLst>
              <a:ext uri="{FF2B5EF4-FFF2-40B4-BE49-F238E27FC236}">
                <a16:creationId xmlns:a16="http://schemas.microsoft.com/office/drawing/2014/main" id="{081CA8F7-52D9-C8B9-5F9C-0F1C780E2940}"/>
              </a:ext>
            </a:extLst>
          </p:cNvPr>
          <p:cNvCxnSpPr>
            <a:cxnSpLocks/>
            <a:stCxn id="6" idx="3"/>
            <a:endCxn id="22" idx="2"/>
          </p:cNvCxnSpPr>
          <p:nvPr/>
        </p:nvCxnSpPr>
        <p:spPr bwMode="auto">
          <a:xfrm flipV="1">
            <a:off x="8989973" y="2616493"/>
            <a:ext cx="1072280" cy="1043719"/>
          </a:xfrm>
          <a:prstGeom prst="bentConnector2">
            <a:avLst/>
          </a:prstGeom>
          <a:solidFill>
            <a:schemeClr val="accent1"/>
          </a:solidFill>
          <a:ln w="9525" cap="flat" cmpd="sng" algn="ctr">
            <a:solidFill>
              <a:schemeClr val="tx1"/>
            </a:solidFill>
            <a:prstDash val="solid"/>
            <a:round/>
            <a:headEnd type="none" w="med" len="med"/>
            <a:tailEnd type="triangle"/>
          </a:ln>
        </p:spPr>
      </p:cxnSp>
      <p:sp>
        <p:nvSpPr>
          <p:cNvPr id="15" name="TextBox 14">
            <a:extLst>
              <a:ext uri="{FF2B5EF4-FFF2-40B4-BE49-F238E27FC236}">
                <a16:creationId xmlns:a16="http://schemas.microsoft.com/office/drawing/2014/main" id="{01E2FB9E-3A86-B769-768D-BCAFC4752760}"/>
              </a:ext>
            </a:extLst>
          </p:cNvPr>
          <p:cNvSpPr txBox="1"/>
          <p:nvPr/>
        </p:nvSpPr>
        <p:spPr>
          <a:xfrm>
            <a:off x="5667565" y="2982765"/>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有</a:t>
            </a:r>
          </a:p>
        </p:txBody>
      </p:sp>
      <p:sp>
        <p:nvSpPr>
          <p:cNvPr id="16" name="TextBox 15">
            <a:extLst>
              <a:ext uri="{FF2B5EF4-FFF2-40B4-BE49-F238E27FC236}">
                <a16:creationId xmlns:a16="http://schemas.microsoft.com/office/drawing/2014/main" id="{BB8A91FD-DC0F-7CD5-6E6A-15543F0CFBE1}"/>
              </a:ext>
            </a:extLst>
          </p:cNvPr>
          <p:cNvSpPr txBox="1"/>
          <p:nvPr/>
        </p:nvSpPr>
        <p:spPr>
          <a:xfrm>
            <a:off x="7796925" y="1863062"/>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无</a:t>
            </a:r>
          </a:p>
        </p:txBody>
      </p:sp>
      <p:grpSp>
        <p:nvGrpSpPr>
          <p:cNvPr id="12" name="组合 11">
            <a:extLst>
              <a:ext uri="{FF2B5EF4-FFF2-40B4-BE49-F238E27FC236}">
                <a16:creationId xmlns:a16="http://schemas.microsoft.com/office/drawing/2014/main" id="{A8748228-FE3C-D490-1345-23045A447E4E}"/>
              </a:ext>
            </a:extLst>
          </p:cNvPr>
          <p:cNvGrpSpPr/>
          <p:nvPr/>
        </p:nvGrpSpPr>
        <p:grpSpPr>
          <a:xfrm>
            <a:off x="2201239" y="4447985"/>
            <a:ext cx="7684331" cy="2077359"/>
            <a:chOff x="-47183" y="4223609"/>
            <a:chExt cx="7684331" cy="2077359"/>
          </a:xfrm>
        </p:grpSpPr>
        <p:pic>
          <p:nvPicPr>
            <p:cNvPr id="42" name="Picture 2">
              <a:extLst>
                <a:ext uri="{FF2B5EF4-FFF2-40B4-BE49-F238E27FC236}">
                  <a16:creationId xmlns:a16="http://schemas.microsoft.com/office/drawing/2014/main" id="{84A241DE-F9B8-45BA-A805-6CC016E52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6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30F408C9-68A5-4790-88CF-B3DF497FB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1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D66DA90A-5BAE-49A1-8790-6E8C2B54E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6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D8A4845F-14DE-405C-B388-5C9EF27EA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1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5">
              <a:extLst>
                <a:ext uri="{FF2B5EF4-FFF2-40B4-BE49-F238E27FC236}">
                  <a16:creationId xmlns:a16="http://schemas.microsoft.com/office/drawing/2014/main" id="{B0EC497F-F267-4AC4-8C06-86BD6C45E648}"/>
                </a:ext>
              </a:extLst>
            </p:cNvPr>
            <p:cNvSpPr txBox="1"/>
            <p:nvPr/>
          </p:nvSpPr>
          <p:spPr>
            <a:xfrm>
              <a:off x="2319852" y="4728338"/>
              <a:ext cx="2144292" cy="446276"/>
            </a:xfrm>
            <a:prstGeom prst="rect">
              <a:avLst/>
            </a:prstGeom>
            <a:solidFill>
              <a:schemeClr val="bg1"/>
            </a:solidFill>
          </p:spPr>
          <p:txBody>
            <a:bodyPr wrap="square">
              <a:spAutoFit/>
            </a:bodyPr>
            <a:lstStyle/>
            <a:p>
              <a:pPr algn="ctr"/>
              <a:r>
                <a:rPr lang="zh-CN" altLang="en-US" sz="2300" kern="100" dirty="0">
                  <a:latin typeface="+mn-ea"/>
                  <a:ea typeface="+mn-ea"/>
                </a:rPr>
                <a:t>跳视与微跳视</a:t>
              </a:r>
              <a:endParaRPr lang="en-CN" sz="2300" dirty="0"/>
            </a:p>
          </p:txBody>
        </p:sp>
        <p:sp>
          <p:nvSpPr>
            <p:cNvPr id="47" name="TextBox 6">
              <a:extLst>
                <a:ext uri="{FF2B5EF4-FFF2-40B4-BE49-F238E27FC236}">
                  <a16:creationId xmlns:a16="http://schemas.microsoft.com/office/drawing/2014/main" id="{238D9BF2-37FE-4CAD-8E00-E8E7C4FC0082}"/>
                </a:ext>
              </a:extLst>
            </p:cNvPr>
            <p:cNvSpPr txBox="1"/>
            <p:nvPr/>
          </p:nvSpPr>
          <p:spPr>
            <a:xfrm>
              <a:off x="5136848" y="4728338"/>
              <a:ext cx="2500300" cy="446276"/>
            </a:xfrm>
            <a:prstGeom prst="rect">
              <a:avLst/>
            </a:prstGeom>
            <a:solidFill>
              <a:schemeClr val="bg1"/>
            </a:solidFill>
          </p:spPr>
          <p:txBody>
            <a:bodyPr wrap="square">
              <a:spAutoFit/>
            </a:bodyPr>
            <a:lstStyle/>
            <a:p>
              <a:pPr algn="ctr"/>
              <a:r>
                <a:rPr lang="zh-CN" altLang="en-US" sz="2300" kern="100" dirty="0">
                  <a:latin typeface="+mn-ea"/>
                  <a:ea typeface="+mn-ea"/>
                </a:rPr>
                <a:t>平滑追</a:t>
              </a:r>
              <a:r>
                <a:rPr lang="zh-CN" sz="2300" kern="100" dirty="0">
                  <a:effectLst/>
                  <a:latin typeface="+mn-ea"/>
                  <a:ea typeface="+mn-ea"/>
                  <a:cs typeface="SimSun" panose="02010600030101010101" pitchFamily="2" charset="-122"/>
                </a:rPr>
                <a:t>瞄</a:t>
              </a:r>
              <a:endParaRPr lang="en-CN" sz="2300" dirty="0"/>
            </a:p>
          </p:txBody>
        </p:sp>
        <p:sp>
          <p:nvSpPr>
            <p:cNvPr id="48" name="TextBox 9">
              <a:extLst>
                <a:ext uri="{FF2B5EF4-FFF2-40B4-BE49-F238E27FC236}">
                  <a16:creationId xmlns:a16="http://schemas.microsoft.com/office/drawing/2014/main" id="{78099F26-AADE-4F18-9C32-D03E221BF026}"/>
                </a:ext>
              </a:extLst>
            </p:cNvPr>
            <p:cNvSpPr txBox="1"/>
            <p:nvPr/>
          </p:nvSpPr>
          <p:spPr>
            <a:xfrm>
              <a:off x="2355856" y="5854692"/>
              <a:ext cx="2072284" cy="446276"/>
            </a:xfrm>
            <a:prstGeom prst="rect">
              <a:avLst/>
            </a:prstGeom>
            <a:solidFill>
              <a:schemeClr val="bg1"/>
            </a:solidFill>
          </p:spPr>
          <p:txBody>
            <a:bodyPr wrap="square">
              <a:spAutoFit/>
            </a:bodyPr>
            <a:lstStyle/>
            <a:p>
              <a:pPr algn="ctr"/>
              <a:r>
                <a:rPr lang="zh-CN" altLang="en-US" sz="2300" kern="100" dirty="0">
                  <a:latin typeface="+mn-ea"/>
                  <a:ea typeface="+mn-ea"/>
                </a:rPr>
                <a:t>幅</a:t>
              </a:r>
              <a:r>
                <a:rPr lang="zh-CN" altLang="en-CN" sz="2300" kern="100" dirty="0">
                  <a:latin typeface="+mn-ea"/>
                  <a:ea typeface="+mn-ea"/>
                </a:rPr>
                <a:t>奏运动</a:t>
              </a:r>
              <a:endParaRPr lang="en-CN" sz="2300" dirty="0"/>
            </a:p>
          </p:txBody>
        </p:sp>
        <p:sp>
          <p:nvSpPr>
            <p:cNvPr id="49" name="TextBox 10">
              <a:extLst>
                <a:ext uri="{FF2B5EF4-FFF2-40B4-BE49-F238E27FC236}">
                  <a16:creationId xmlns:a16="http://schemas.microsoft.com/office/drawing/2014/main" id="{6DB7176D-DFC5-43AE-A3BF-A612430FDA7A}"/>
                </a:ext>
              </a:extLst>
            </p:cNvPr>
            <p:cNvSpPr txBox="1"/>
            <p:nvPr/>
          </p:nvSpPr>
          <p:spPr>
            <a:xfrm>
              <a:off x="5136849" y="5854692"/>
              <a:ext cx="2500299" cy="446276"/>
            </a:xfrm>
            <a:prstGeom prst="rect">
              <a:avLst/>
            </a:prstGeom>
            <a:solidFill>
              <a:schemeClr val="bg1"/>
            </a:solidFill>
          </p:spPr>
          <p:txBody>
            <a:bodyPr wrap="square">
              <a:spAutoFit/>
            </a:bodyPr>
            <a:lstStyle/>
            <a:p>
              <a:pPr algn="ctr"/>
              <a:r>
                <a:rPr lang="zh-CN" sz="2300" kern="100" dirty="0">
                  <a:effectLst/>
                  <a:latin typeface="+mn-ea"/>
                  <a:ea typeface="+mn-ea"/>
                  <a:cs typeface="SimSun" panose="02010600030101010101" pitchFamily="2" charset="-122"/>
                </a:rPr>
                <a:t>视动震颤</a:t>
              </a:r>
              <a:endParaRPr lang="en-CN" sz="2300" dirty="0"/>
            </a:p>
          </p:txBody>
        </p:sp>
        <p:sp>
          <p:nvSpPr>
            <p:cNvPr id="39" name="TextBox 12">
              <a:extLst>
                <a:ext uri="{FF2B5EF4-FFF2-40B4-BE49-F238E27FC236}">
                  <a16:creationId xmlns:a16="http://schemas.microsoft.com/office/drawing/2014/main" id="{70FEC2B4-10DD-435E-92D2-2C888B4BE58D}"/>
                </a:ext>
              </a:extLst>
            </p:cNvPr>
            <p:cNvSpPr txBox="1"/>
            <p:nvPr/>
          </p:nvSpPr>
          <p:spPr>
            <a:xfrm>
              <a:off x="188621" y="4728338"/>
              <a:ext cx="1005096" cy="446276"/>
            </a:xfrm>
            <a:prstGeom prst="rect">
              <a:avLst/>
            </a:prstGeom>
            <a:solidFill>
              <a:schemeClr val="bg1"/>
            </a:solidFill>
          </p:spPr>
          <p:txBody>
            <a:bodyPr wrap="square">
              <a:spAutoFit/>
            </a:bodyPr>
            <a:lstStyle/>
            <a:p>
              <a:pPr algn="ctr"/>
              <a:r>
                <a:rPr lang="zh-CN" altLang="en-US" sz="2300" kern="100" dirty="0">
                  <a:effectLst/>
                  <a:latin typeface="+mn-ea"/>
                  <a:ea typeface="+mn-ea"/>
                  <a:cs typeface="SimSun" panose="02010600030101010101" pitchFamily="2" charset="-122"/>
                </a:rPr>
                <a:t>眨眼</a:t>
              </a:r>
              <a:endParaRPr lang="en-US" altLang="zh-CN" sz="2300" kern="100" dirty="0">
                <a:effectLst/>
                <a:latin typeface="+mn-ea"/>
                <a:ea typeface="+mn-ea"/>
                <a:cs typeface="SimSun" panose="02010600030101010101" pitchFamily="2" charset="-122"/>
              </a:endParaRPr>
            </a:p>
          </p:txBody>
        </p:sp>
        <p:sp>
          <p:nvSpPr>
            <p:cNvPr id="40" name="TextBox 13">
              <a:extLst>
                <a:ext uri="{FF2B5EF4-FFF2-40B4-BE49-F238E27FC236}">
                  <a16:creationId xmlns:a16="http://schemas.microsoft.com/office/drawing/2014/main" id="{7AE0F70A-FFD7-4408-A1F5-DF28A0BE331A}"/>
                </a:ext>
              </a:extLst>
            </p:cNvPr>
            <p:cNvSpPr txBox="1"/>
            <p:nvPr/>
          </p:nvSpPr>
          <p:spPr>
            <a:xfrm>
              <a:off x="171222" y="5854692"/>
              <a:ext cx="1039894" cy="446276"/>
            </a:xfrm>
            <a:prstGeom prst="rect">
              <a:avLst/>
            </a:prstGeom>
            <a:solidFill>
              <a:schemeClr val="bg1"/>
            </a:solidFill>
          </p:spPr>
          <p:txBody>
            <a:bodyPr wrap="square">
              <a:spAutoFit/>
            </a:bodyPr>
            <a:lstStyle/>
            <a:p>
              <a:pPr algn="ctr"/>
              <a:r>
                <a:rPr lang="zh-CN" altLang="en-US" sz="2300" kern="100" dirty="0">
                  <a:latin typeface="+mn-ea"/>
                  <a:ea typeface="+mn-ea"/>
                  <a:cs typeface="SimSun" panose="02010600030101010101" pitchFamily="2" charset="-122"/>
                </a:rPr>
                <a:t>凝视</a:t>
              </a:r>
              <a:endParaRPr lang="en-US" altLang="zh-CN" sz="2300" kern="100" dirty="0">
                <a:effectLst/>
                <a:latin typeface="+mn-ea"/>
                <a:ea typeface="+mn-ea"/>
                <a:cs typeface="SimSun" panose="02010600030101010101" pitchFamily="2" charset="-122"/>
              </a:endParaRPr>
            </a:p>
          </p:txBody>
        </p:sp>
        <p:pic>
          <p:nvPicPr>
            <p:cNvPr id="1026" name="Picture 2" descr="Eyes — Aistė Stancikaitė">
              <a:extLst>
                <a:ext uri="{FF2B5EF4-FFF2-40B4-BE49-F238E27FC236}">
                  <a16:creationId xmlns:a16="http://schemas.microsoft.com/office/drawing/2014/main" id="{393C6DC3-E37C-D3C2-3B3E-996FDDB318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6165" b="28287"/>
            <a:stretch/>
          </p:blipFill>
          <p:spPr bwMode="auto">
            <a:xfrm>
              <a:off x="-1938" y="4286686"/>
              <a:ext cx="1386215" cy="43352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0EE12A4-2A26-1444-F2D1-9517EDC3213C}"/>
                </a:ext>
              </a:extLst>
            </p:cNvPr>
            <p:cNvPicPr>
              <a:picLocks noChangeAspect="1"/>
            </p:cNvPicPr>
            <p:nvPr/>
          </p:nvPicPr>
          <p:blipFill rotWithShape="1">
            <a:blip r:embed="rId9"/>
            <a:srcRect t="14225"/>
            <a:stretch/>
          </p:blipFill>
          <p:spPr>
            <a:xfrm>
              <a:off x="-47183" y="5374245"/>
              <a:ext cx="1476705" cy="559678"/>
            </a:xfrm>
            <a:prstGeom prst="rect">
              <a:avLst/>
            </a:prstGeom>
          </p:spPr>
        </p:pic>
      </p:grpSp>
    </p:spTree>
    <p:extLst>
      <p:ext uri="{BB962C8B-B14F-4D97-AF65-F5344CB8AC3E}">
        <p14:creationId xmlns:p14="http://schemas.microsoft.com/office/powerpoint/2010/main" val="115981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研究内容二：头眼协同的目标选择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143638" y="2139048"/>
            <a:ext cx="2239200" cy="891255"/>
          </a:xfrm>
          <a:prstGeom prst="roundRect">
            <a:avLst/>
          </a:prstGeom>
          <a:solidFill>
            <a:schemeClr val="accent2">
              <a:lumMod val="20000"/>
              <a:lumOff val="80000"/>
            </a:schemeClr>
          </a:solidFill>
          <a:ln w="0"/>
        </p:spPr>
        <p:txBody>
          <a:bodyPr anchor="ctr"/>
          <a:lstStyle/>
          <a:p>
            <a:pPr lvl="0" algn="ctr"/>
            <a:r>
              <a:rPr lang="zh-CN" sz="1400" dirty="0"/>
              <a:t>确定候选物体清单</a:t>
            </a:r>
          </a:p>
        </p:txBody>
      </p:sp>
      <p:sp>
        <p:nvSpPr>
          <p:cNvPr id="20" name="圆角矩形 30">
            <a:extLst>
              <a:ext uri="{FF2B5EF4-FFF2-40B4-BE49-F238E27FC236}">
                <a16:creationId xmlns:a16="http://schemas.microsoft.com/office/drawing/2014/main" id="{F7276350-60DF-46DD-6D86-EA7BF967E28B}"/>
              </a:ext>
            </a:extLst>
          </p:cNvPr>
          <p:cNvSpPr/>
          <p:nvPr/>
        </p:nvSpPr>
        <p:spPr>
          <a:xfrm>
            <a:off x="3698813" y="2139048"/>
            <a:ext cx="2239200" cy="891255"/>
          </a:xfrm>
          <a:prstGeom prst="roundRect">
            <a:avLst/>
          </a:prstGeom>
          <a:solidFill>
            <a:schemeClr val="accent2">
              <a:lumMod val="20000"/>
              <a:lumOff val="80000"/>
            </a:schemeClr>
          </a:solidFill>
          <a:ln w="0"/>
        </p:spPr>
        <p:txBody>
          <a:bodyPr anchor="ctr"/>
          <a:lstStyle/>
          <a:p>
            <a:pPr lvl="0" algn="ctr"/>
            <a:r>
              <a:rPr lang="zh-CN" sz="1400" dirty="0"/>
              <a:t>生成候选轮盘</a:t>
            </a:r>
          </a:p>
        </p:txBody>
      </p:sp>
      <p:sp>
        <p:nvSpPr>
          <p:cNvPr id="22" name="圆角矩形 30">
            <a:extLst>
              <a:ext uri="{FF2B5EF4-FFF2-40B4-BE49-F238E27FC236}">
                <a16:creationId xmlns:a16="http://schemas.microsoft.com/office/drawing/2014/main" id="{883EB0F6-D50F-ECE3-A359-F4F1317504BC}"/>
              </a:ext>
            </a:extLst>
          </p:cNvPr>
          <p:cNvSpPr/>
          <p:nvPr/>
        </p:nvSpPr>
        <p:spPr>
          <a:xfrm>
            <a:off x="8805174" y="2139049"/>
            <a:ext cx="2240163" cy="898768"/>
          </a:xfrm>
          <a:prstGeom prst="roundRect">
            <a:avLst/>
          </a:prstGeom>
          <a:solidFill>
            <a:schemeClr val="accent2">
              <a:lumMod val="20000"/>
              <a:lumOff val="80000"/>
            </a:schemeClr>
          </a:solidFill>
          <a:ln w="0"/>
        </p:spPr>
        <p:txBody>
          <a:bodyPr anchor="ctr"/>
          <a:lstStyle/>
          <a:p>
            <a:pPr lvl="0" algn="ctr"/>
            <a:r>
              <a:rPr lang="zh-CN" altLang="en-US" sz="1400" dirty="0"/>
              <a:t>快速两次眨眼</a:t>
            </a:r>
            <a:r>
              <a:rPr lang="zh-CN" sz="1400" dirty="0"/>
              <a:t>输入确认</a:t>
            </a:r>
          </a:p>
        </p:txBody>
      </p:sp>
      <p:cxnSp>
        <p:nvCxnSpPr>
          <p:cNvPr id="32" name="Straight Arrow Connector 31">
            <a:extLst>
              <a:ext uri="{FF2B5EF4-FFF2-40B4-BE49-F238E27FC236}">
                <a16:creationId xmlns:a16="http://schemas.microsoft.com/office/drawing/2014/main" id="{B17E715B-1392-6279-89CF-40A81B87F730}"/>
              </a:ext>
            </a:extLst>
          </p:cNvPr>
          <p:cNvCxnSpPr>
            <a:cxnSpLocks/>
            <a:stCxn id="19" idx="3"/>
            <a:endCxn id="20"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a:endCxn id="6" idx="1"/>
          </p:cNvCxnSpPr>
          <p:nvPr/>
        </p:nvCxnSpPr>
        <p:spPr bwMode="auto">
          <a:xfrm>
            <a:off x="5938013" y="2584676"/>
            <a:ext cx="315975" cy="3757"/>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圆角矩形 30">
            <a:extLst>
              <a:ext uri="{FF2B5EF4-FFF2-40B4-BE49-F238E27FC236}">
                <a16:creationId xmlns:a16="http://schemas.microsoft.com/office/drawing/2014/main" id="{05C7E84C-4E89-4B84-2D32-91ECD2F692F8}"/>
              </a:ext>
            </a:extLst>
          </p:cNvPr>
          <p:cNvSpPr/>
          <p:nvPr/>
        </p:nvSpPr>
        <p:spPr>
          <a:xfrm>
            <a:off x="6253988" y="2139048"/>
            <a:ext cx="2239200" cy="898769"/>
          </a:xfrm>
          <a:prstGeom prst="roundRect">
            <a:avLst/>
          </a:prstGeom>
          <a:solidFill>
            <a:schemeClr val="accent2">
              <a:lumMod val="20000"/>
              <a:lumOff val="80000"/>
            </a:schemeClr>
          </a:solidFill>
          <a:ln w="0"/>
        </p:spPr>
        <p:txBody>
          <a:bodyPr anchor="ctr"/>
          <a:lstStyle/>
          <a:p>
            <a:pPr lvl="0" algn="ctr"/>
            <a:r>
              <a:rPr lang="zh-CN" altLang="en-US" sz="1400" dirty="0"/>
              <a:t>凝视以</a:t>
            </a:r>
            <a:r>
              <a:rPr lang="zh-CN" sz="1400" dirty="0"/>
              <a:t>选择信号</a:t>
            </a:r>
          </a:p>
        </p:txBody>
      </p:sp>
      <p:cxnSp>
        <p:nvCxnSpPr>
          <p:cNvPr id="21" name="Straight Arrow Connector 20">
            <a:extLst>
              <a:ext uri="{FF2B5EF4-FFF2-40B4-BE49-F238E27FC236}">
                <a16:creationId xmlns:a16="http://schemas.microsoft.com/office/drawing/2014/main" id="{A1E603FE-C138-93EE-E181-77B90D785F91}"/>
              </a:ext>
            </a:extLst>
          </p:cNvPr>
          <p:cNvCxnSpPr>
            <a:cxnSpLocks/>
          </p:cNvCxnSpPr>
          <p:nvPr/>
        </p:nvCxnSpPr>
        <p:spPr bwMode="auto">
          <a:xfrm>
            <a:off x="8493188" y="2584675"/>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pic>
        <p:nvPicPr>
          <p:cNvPr id="23" name="图片 36">
            <a:extLst>
              <a:ext uri="{FF2B5EF4-FFF2-40B4-BE49-F238E27FC236}">
                <a16:creationId xmlns:a16="http://schemas.microsoft.com/office/drawing/2014/main" id="{C1FAC1BA-72E1-A4AC-F922-F94CB2A10F3C}"/>
              </a:ext>
            </a:extLst>
          </p:cNvPr>
          <p:cNvPicPr>
            <a:picLocks noChangeAspect="1"/>
          </p:cNvPicPr>
          <p:nvPr/>
        </p:nvPicPr>
        <p:blipFill>
          <a:blip r:embed="rId3"/>
          <a:stretch/>
        </p:blipFill>
        <p:spPr>
          <a:xfrm>
            <a:off x="2017283" y="3567927"/>
            <a:ext cx="3359432" cy="1893880"/>
          </a:xfrm>
          <a:prstGeom prst="rect">
            <a:avLst/>
          </a:prstGeom>
        </p:spPr>
      </p:pic>
      <p:pic>
        <p:nvPicPr>
          <p:cNvPr id="24" name="Picture 23">
            <a:extLst>
              <a:ext uri="{FF2B5EF4-FFF2-40B4-BE49-F238E27FC236}">
                <a16:creationId xmlns:a16="http://schemas.microsoft.com/office/drawing/2014/main" id="{A388E17C-43A8-7A33-3D61-AD4E11609ABC}"/>
              </a:ext>
            </a:extLst>
          </p:cNvPr>
          <p:cNvPicPr>
            <a:picLocks noChangeAspect="1"/>
          </p:cNvPicPr>
          <p:nvPr/>
        </p:nvPicPr>
        <p:blipFill>
          <a:blip r:embed="rId4"/>
          <a:stretch>
            <a:fillRect/>
          </a:stretch>
        </p:blipFill>
        <p:spPr>
          <a:xfrm>
            <a:off x="6815287" y="3567927"/>
            <a:ext cx="3388511" cy="1894272"/>
          </a:xfrm>
          <a:prstGeom prst="rect">
            <a:avLst/>
          </a:prstGeom>
        </p:spPr>
      </p:pic>
      <p:sp>
        <p:nvSpPr>
          <p:cNvPr id="25" name="TextBox 24">
            <a:extLst>
              <a:ext uri="{FF2B5EF4-FFF2-40B4-BE49-F238E27FC236}">
                <a16:creationId xmlns:a16="http://schemas.microsoft.com/office/drawing/2014/main" id="{622001EC-01E5-B6E5-2352-487DF73F09F9}"/>
              </a:ext>
            </a:extLst>
          </p:cNvPr>
          <p:cNvSpPr txBox="1"/>
          <p:nvPr/>
        </p:nvSpPr>
        <p:spPr>
          <a:xfrm>
            <a:off x="2796899" y="5494403"/>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多个物体存在歧义</a:t>
            </a:r>
          </a:p>
        </p:txBody>
      </p:sp>
      <p:sp>
        <p:nvSpPr>
          <p:cNvPr id="26" name="TextBox 25">
            <a:extLst>
              <a:ext uri="{FF2B5EF4-FFF2-40B4-BE49-F238E27FC236}">
                <a16:creationId xmlns:a16="http://schemas.microsoft.com/office/drawing/2014/main" id="{E6A6D09A-B598-02A3-1FF7-C81B506C543A}"/>
              </a:ext>
            </a:extLst>
          </p:cNvPr>
          <p:cNvSpPr txBox="1"/>
          <p:nvPr/>
        </p:nvSpPr>
        <p:spPr>
          <a:xfrm>
            <a:off x="7609442" y="549748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候选轮盘</a:t>
            </a:r>
          </a:p>
        </p:txBody>
      </p:sp>
    </p:spTree>
    <p:extLst>
      <p:ext uri="{BB962C8B-B14F-4D97-AF65-F5344CB8AC3E}">
        <p14:creationId xmlns:p14="http://schemas.microsoft.com/office/powerpoint/2010/main" val="428405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63918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研究内容三：</a:t>
            </a:r>
            <a:r>
              <a:rPr lang="zh-CN" altLang="en-US" b="0" dirty="0">
                <a:latin typeface="微软雅黑" panose="020B0503020204020204" charset="-122"/>
                <a:ea typeface="微软雅黑" panose="020B0503020204020204" charset="-122"/>
              </a:rPr>
              <a:t>头眼协同的对象操纵</a:t>
            </a:r>
          </a:p>
        </p:txBody>
      </p:sp>
      <p:sp>
        <p:nvSpPr>
          <p:cNvPr id="13" name="矩形: 圆角 4">
            <a:extLst>
              <a:ext uri="{FF2B5EF4-FFF2-40B4-BE49-F238E27FC236}">
                <a16:creationId xmlns:a16="http://schemas.microsoft.com/office/drawing/2014/main" id="{B74D8C4B-0AE8-5C2F-2B58-AC43BA433D57}"/>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15" name="圆角矩形 30">
            <a:extLst>
              <a:ext uri="{FF2B5EF4-FFF2-40B4-BE49-F238E27FC236}">
                <a16:creationId xmlns:a16="http://schemas.microsoft.com/office/drawing/2014/main" id="{51C75730-4FA2-6B8B-A0C3-F93A8707B2B0}"/>
              </a:ext>
            </a:extLst>
          </p:cNvPr>
          <p:cNvSpPr/>
          <p:nvPr/>
        </p:nvSpPr>
        <p:spPr>
          <a:xfrm>
            <a:off x="1143638" y="2139048"/>
            <a:ext cx="2239200" cy="891255"/>
          </a:xfrm>
          <a:prstGeom prst="roundRect">
            <a:avLst/>
          </a:prstGeom>
          <a:solidFill>
            <a:schemeClr val="accent2">
              <a:lumMod val="20000"/>
              <a:lumOff val="80000"/>
            </a:schemeClr>
          </a:solidFill>
          <a:ln w="0"/>
        </p:spPr>
        <p:txBody>
          <a:bodyPr anchor="ctr"/>
          <a:lstStyle/>
          <a:p>
            <a:pPr lvl="0" algn="ctr"/>
            <a:r>
              <a:rPr lang="zh-CN" altLang="en-US" sz="1400" dirty="0"/>
              <a:t>对象被选择</a:t>
            </a:r>
            <a:endParaRPr lang="zh-CN" sz="1400" dirty="0"/>
          </a:p>
        </p:txBody>
      </p:sp>
      <p:sp>
        <p:nvSpPr>
          <p:cNvPr id="16" name="圆角矩形 30">
            <a:extLst>
              <a:ext uri="{FF2B5EF4-FFF2-40B4-BE49-F238E27FC236}">
                <a16:creationId xmlns:a16="http://schemas.microsoft.com/office/drawing/2014/main" id="{A305384C-80DD-9ED8-B600-385CE8FCC4C8}"/>
              </a:ext>
            </a:extLst>
          </p:cNvPr>
          <p:cNvSpPr/>
          <p:nvPr/>
        </p:nvSpPr>
        <p:spPr>
          <a:xfrm>
            <a:off x="3698813" y="2139048"/>
            <a:ext cx="2239200" cy="891255"/>
          </a:xfrm>
          <a:prstGeom prst="roundRect">
            <a:avLst/>
          </a:prstGeom>
          <a:solidFill>
            <a:schemeClr val="accent2">
              <a:lumMod val="20000"/>
              <a:lumOff val="80000"/>
            </a:schemeClr>
          </a:solidFill>
          <a:ln w="0"/>
        </p:spPr>
        <p:txBody>
          <a:bodyPr anchor="ctr"/>
          <a:lstStyle/>
          <a:p>
            <a:pPr lvl="0" algn="ctr"/>
            <a:r>
              <a:rPr lang="zh-CN" sz="1400" dirty="0"/>
              <a:t>生成</a:t>
            </a:r>
            <a:r>
              <a:rPr lang="zh-CN" altLang="en-US" sz="1400" dirty="0"/>
              <a:t>缩放和旋转辅助柄</a:t>
            </a:r>
            <a:endParaRPr lang="zh-CN" sz="1400" dirty="0"/>
          </a:p>
        </p:txBody>
      </p:sp>
      <p:sp>
        <p:nvSpPr>
          <p:cNvPr id="17" name="圆角矩形 30">
            <a:extLst>
              <a:ext uri="{FF2B5EF4-FFF2-40B4-BE49-F238E27FC236}">
                <a16:creationId xmlns:a16="http://schemas.microsoft.com/office/drawing/2014/main" id="{76E0365A-29C8-EA9C-3FBE-05D71DBFC9D3}"/>
              </a:ext>
            </a:extLst>
          </p:cNvPr>
          <p:cNvSpPr/>
          <p:nvPr/>
        </p:nvSpPr>
        <p:spPr>
          <a:xfrm>
            <a:off x="8805174" y="2139049"/>
            <a:ext cx="2240163" cy="898768"/>
          </a:xfrm>
          <a:prstGeom prst="roundRect">
            <a:avLst/>
          </a:prstGeom>
          <a:solidFill>
            <a:schemeClr val="accent2">
              <a:lumMod val="20000"/>
              <a:lumOff val="80000"/>
            </a:schemeClr>
          </a:solidFill>
          <a:ln w="0"/>
        </p:spPr>
        <p:txBody>
          <a:bodyPr anchor="ctr"/>
          <a:lstStyle/>
          <a:p>
            <a:pPr lvl="0" algn="ctr"/>
            <a:r>
              <a:rPr lang="zh-CN" altLang="en-US" sz="1400" dirty="0"/>
              <a:t>凝视以</a:t>
            </a:r>
            <a:r>
              <a:rPr lang="zh-CN" sz="1400" dirty="0"/>
              <a:t>选择</a:t>
            </a:r>
            <a:r>
              <a:rPr lang="zh-CN" altLang="en-US" sz="1400" dirty="0"/>
              <a:t>缩放或旋转</a:t>
            </a:r>
            <a:endParaRPr lang="zh-CN" sz="1400" dirty="0"/>
          </a:p>
        </p:txBody>
      </p:sp>
      <p:cxnSp>
        <p:nvCxnSpPr>
          <p:cNvPr id="27" name="Straight Arrow Connector 26">
            <a:extLst>
              <a:ext uri="{FF2B5EF4-FFF2-40B4-BE49-F238E27FC236}">
                <a16:creationId xmlns:a16="http://schemas.microsoft.com/office/drawing/2014/main" id="{C5C8D862-6C01-E99A-0F64-839601F60822}"/>
              </a:ext>
            </a:extLst>
          </p:cNvPr>
          <p:cNvCxnSpPr>
            <a:cxnSpLocks/>
            <a:stCxn id="15" idx="3"/>
            <a:endCxn id="16"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29" name="圆角矩形 30">
            <a:extLst>
              <a:ext uri="{FF2B5EF4-FFF2-40B4-BE49-F238E27FC236}">
                <a16:creationId xmlns:a16="http://schemas.microsoft.com/office/drawing/2014/main" id="{74DBE243-1031-A082-F847-4ED49A50AA96}"/>
              </a:ext>
            </a:extLst>
          </p:cNvPr>
          <p:cNvSpPr/>
          <p:nvPr/>
        </p:nvSpPr>
        <p:spPr>
          <a:xfrm>
            <a:off x="6248536" y="2135290"/>
            <a:ext cx="2239200" cy="898769"/>
          </a:xfrm>
          <a:prstGeom prst="roundRect">
            <a:avLst/>
          </a:prstGeom>
          <a:solidFill>
            <a:schemeClr val="accent2">
              <a:lumMod val="20000"/>
              <a:lumOff val="80000"/>
            </a:schemeClr>
          </a:solidFill>
          <a:ln w="0"/>
        </p:spPr>
        <p:txBody>
          <a:bodyPr anchor="ctr"/>
          <a:lstStyle/>
          <a:p>
            <a:pPr lvl="0" algn="ctr"/>
            <a:r>
              <a:rPr lang="zh-CN" altLang="en-US" sz="1400" dirty="0"/>
              <a:t>物体</a:t>
            </a:r>
            <a:r>
              <a:rPr lang="zh-CN" altLang="en-CN" sz="1400" dirty="0"/>
              <a:t>随头部运动</a:t>
            </a:r>
            <a:r>
              <a:rPr lang="zh-CN" altLang="en-US" sz="1400" dirty="0"/>
              <a:t>移动</a:t>
            </a:r>
            <a:endParaRPr lang="zh-CN" sz="140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37" name="Group 36">
            <a:extLst>
              <a:ext uri="{FF2B5EF4-FFF2-40B4-BE49-F238E27FC236}">
                <a16:creationId xmlns:a16="http://schemas.microsoft.com/office/drawing/2014/main" id="{9E2E2E04-42C2-16BF-81D7-59B3F1CFD1A0}"/>
              </a:ext>
            </a:extLst>
          </p:cNvPr>
          <p:cNvGrpSpPr/>
          <p:nvPr/>
        </p:nvGrpSpPr>
        <p:grpSpPr>
          <a:xfrm>
            <a:off x="4991766" y="3572315"/>
            <a:ext cx="3051725" cy="2131181"/>
            <a:chOff x="6983679" y="3430683"/>
            <a:chExt cx="3051725" cy="2131181"/>
          </a:xfrm>
        </p:grpSpPr>
        <p:sp>
          <p:nvSpPr>
            <p:cNvPr id="35" name="TextBox 34">
              <a:extLst>
                <a:ext uri="{FF2B5EF4-FFF2-40B4-BE49-F238E27FC236}">
                  <a16:creationId xmlns:a16="http://schemas.microsoft.com/office/drawing/2014/main" id="{EAFBC169-7CC2-8A1F-1758-FFFC038D3A7D}"/>
                </a:ext>
              </a:extLst>
            </p:cNvPr>
            <p:cNvSpPr txBox="1"/>
            <p:nvPr/>
          </p:nvSpPr>
          <p:spPr>
            <a:xfrm>
              <a:off x="7609442" y="525408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旋转</a:t>
              </a:r>
            </a:p>
          </p:txBody>
        </p:sp>
        <p:pic>
          <p:nvPicPr>
            <p:cNvPr id="3" name="图片 26">
              <a:extLst>
                <a:ext uri="{FF2B5EF4-FFF2-40B4-BE49-F238E27FC236}">
                  <a16:creationId xmlns:a16="http://schemas.microsoft.com/office/drawing/2014/main" id="{76C54D8A-0CE4-F3A1-0F28-B8E422B22585}"/>
                </a:ext>
              </a:extLst>
            </p:cNvPr>
            <p:cNvPicPr>
              <a:picLocks noChangeAspect="1"/>
            </p:cNvPicPr>
            <p:nvPr/>
          </p:nvPicPr>
          <p:blipFill>
            <a:blip r:embed="rId3"/>
            <a:stretch/>
          </p:blipFill>
          <p:spPr>
            <a:xfrm>
              <a:off x="6983679" y="3430683"/>
              <a:ext cx="3051725" cy="1738800"/>
            </a:xfrm>
            <a:prstGeom prst="rect">
              <a:avLst/>
            </a:prstGeom>
          </p:spPr>
        </p:pic>
      </p:grpSp>
      <p:grpSp>
        <p:nvGrpSpPr>
          <p:cNvPr id="36" name="Group 35">
            <a:extLst>
              <a:ext uri="{FF2B5EF4-FFF2-40B4-BE49-F238E27FC236}">
                <a16:creationId xmlns:a16="http://schemas.microsoft.com/office/drawing/2014/main" id="{9EDF450D-C959-98F3-2E53-4DFB4FBFFE8E}"/>
              </a:ext>
            </a:extLst>
          </p:cNvPr>
          <p:cNvGrpSpPr/>
          <p:nvPr/>
        </p:nvGrpSpPr>
        <p:grpSpPr>
          <a:xfrm>
            <a:off x="1143638" y="3573716"/>
            <a:ext cx="3068589" cy="2129780"/>
            <a:chOff x="2162704" y="3429000"/>
            <a:chExt cx="3068589" cy="2129780"/>
          </a:xfrm>
        </p:grpSpPr>
        <p:sp>
          <p:nvSpPr>
            <p:cNvPr id="34" name="TextBox 33">
              <a:extLst>
                <a:ext uri="{FF2B5EF4-FFF2-40B4-BE49-F238E27FC236}">
                  <a16:creationId xmlns:a16="http://schemas.microsoft.com/office/drawing/2014/main" id="{7FF83091-C966-34E6-A651-2FFE824DDBA2}"/>
                </a:ext>
              </a:extLst>
            </p:cNvPr>
            <p:cNvSpPr txBox="1"/>
            <p:nvPr/>
          </p:nvSpPr>
          <p:spPr>
            <a:xfrm>
              <a:off x="2796899" y="5251003"/>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缩放</a:t>
              </a:r>
            </a:p>
          </p:txBody>
        </p:sp>
        <p:pic>
          <p:nvPicPr>
            <p:cNvPr id="7" name="图片 27">
              <a:extLst>
                <a:ext uri="{FF2B5EF4-FFF2-40B4-BE49-F238E27FC236}">
                  <a16:creationId xmlns:a16="http://schemas.microsoft.com/office/drawing/2014/main" id="{AE44E405-80A8-C1BC-FA5D-1630F0C2155E}"/>
                </a:ext>
              </a:extLst>
            </p:cNvPr>
            <p:cNvPicPr>
              <a:picLocks noChangeAspect="1"/>
            </p:cNvPicPr>
            <p:nvPr/>
          </p:nvPicPr>
          <p:blipFill>
            <a:blip r:embed="rId4"/>
            <a:stretch/>
          </p:blipFill>
          <p:spPr>
            <a:xfrm>
              <a:off x="2162704" y="3429000"/>
              <a:ext cx="3068589" cy="1737673"/>
            </a:xfrm>
            <a:prstGeom prst="rect">
              <a:avLst/>
            </a:prstGeom>
          </p:spPr>
        </p:pic>
      </p:grpSp>
      <p:cxnSp>
        <p:nvCxnSpPr>
          <p:cNvPr id="40" name="Straight Arrow Connector 39">
            <a:extLst>
              <a:ext uri="{FF2B5EF4-FFF2-40B4-BE49-F238E27FC236}">
                <a16:creationId xmlns:a16="http://schemas.microsoft.com/office/drawing/2014/main" id="{09599414-5EB8-6402-2018-9BE2C02FD685}"/>
              </a:ext>
            </a:extLst>
          </p:cNvPr>
          <p:cNvCxnSpPr>
            <a:cxnSpLocks/>
            <a:endCxn id="29" idx="1"/>
          </p:cNvCxnSpPr>
          <p:nvPr/>
        </p:nvCxnSpPr>
        <p:spPr bwMode="auto">
          <a:xfrm>
            <a:off x="5938013" y="2584674"/>
            <a:ext cx="310523"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43" name="Straight Arrow Connector 42">
            <a:extLst>
              <a:ext uri="{FF2B5EF4-FFF2-40B4-BE49-F238E27FC236}">
                <a16:creationId xmlns:a16="http://schemas.microsoft.com/office/drawing/2014/main" id="{C53FAF6D-0890-52EF-CD3D-D7BB69F3E3C9}"/>
              </a:ext>
            </a:extLst>
          </p:cNvPr>
          <p:cNvCxnSpPr>
            <a:cxnSpLocks/>
          </p:cNvCxnSpPr>
          <p:nvPr/>
        </p:nvCxnSpPr>
        <p:spPr bwMode="auto">
          <a:xfrm>
            <a:off x="8487736" y="2584674"/>
            <a:ext cx="310523" cy="1"/>
          </a:xfrm>
          <a:prstGeom prst="straightConnector1">
            <a:avLst/>
          </a:prstGeom>
          <a:solidFill>
            <a:schemeClr val="accent1"/>
          </a:solidFill>
          <a:ln w="9525" cap="flat" cmpd="sng" algn="ctr">
            <a:solidFill>
              <a:schemeClr val="tx1"/>
            </a:solidFill>
            <a:prstDash val="dash"/>
            <a:round/>
            <a:headEnd type="none" w="med" len="med"/>
            <a:tailEnd type="triangle"/>
          </a:ln>
        </p:spPr>
      </p:cxnSp>
      <p:sp>
        <p:nvSpPr>
          <p:cNvPr id="44" name="圆角矩形 30">
            <a:extLst>
              <a:ext uri="{FF2B5EF4-FFF2-40B4-BE49-F238E27FC236}">
                <a16:creationId xmlns:a16="http://schemas.microsoft.com/office/drawing/2014/main" id="{1102E4BE-2F49-6449-1DEB-5DB4688800D0}"/>
              </a:ext>
            </a:extLst>
          </p:cNvPr>
          <p:cNvSpPr/>
          <p:nvPr/>
        </p:nvSpPr>
        <p:spPr>
          <a:xfrm>
            <a:off x="8826112" y="4065633"/>
            <a:ext cx="2240163" cy="898768"/>
          </a:xfrm>
          <a:prstGeom prst="roundRect">
            <a:avLst/>
          </a:prstGeom>
          <a:solidFill>
            <a:schemeClr val="accent2">
              <a:lumMod val="20000"/>
              <a:lumOff val="80000"/>
            </a:schemeClr>
          </a:solidFill>
          <a:ln w="0"/>
        </p:spPr>
        <p:txBody>
          <a:bodyPr anchor="ctr"/>
          <a:lstStyle/>
          <a:p>
            <a:pPr lvl="0" algn="ctr"/>
            <a:r>
              <a:rPr lang="zh-CN" altLang="en-US" sz="1400" dirty="0"/>
              <a:t>快速两次眨眼</a:t>
            </a:r>
            <a:r>
              <a:rPr lang="zh-CN" sz="1400" dirty="0"/>
              <a:t>输入确认</a:t>
            </a:r>
          </a:p>
        </p:txBody>
      </p:sp>
      <p:cxnSp>
        <p:nvCxnSpPr>
          <p:cNvPr id="45" name="Straight Arrow Connector 44">
            <a:extLst>
              <a:ext uri="{FF2B5EF4-FFF2-40B4-BE49-F238E27FC236}">
                <a16:creationId xmlns:a16="http://schemas.microsoft.com/office/drawing/2014/main" id="{D502A87D-926B-111A-500B-E7EA821F2531}"/>
              </a:ext>
            </a:extLst>
          </p:cNvPr>
          <p:cNvCxnSpPr>
            <a:cxnSpLocks/>
            <a:stCxn id="17" idx="2"/>
            <a:endCxn id="44" idx="0"/>
          </p:cNvCxnSpPr>
          <p:nvPr/>
        </p:nvCxnSpPr>
        <p:spPr bwMode="auto">
          <a:xfrm>
            <a:off x="9925256" y="3037817"/>
            <a:ext cx="20938" cy="1027816"/>
          </a:xfrm>
          <a:prstGeom prst="straightConnector1">
            <a:avLst/>
          </a:prstGeom>
          <a:solidFill>
            <a:schemeClr val="accent1"/>
          </a:solidFill>
          <a:ln w="9525" cap="flat" cmpd="sng" algn="ctr">
            <a:solidFill>
              <a:schemeClr val="tx1"/>
            </a:solidFill>
            <a:prstDash val="dash"/>
            <a:round/>
            <a:headEnd type="none" w="med" len="med"/>
            <a:tailEnd type="triangle"/>
          </a:ln>
        </p:spPr>
      </p:cxnSp>
    </p:spTree>
    <p:extLst>
      <p:ext uri="{BB962C8B-B14F-4D97-AF65-F5344CB8AC3E}">
        <p14:creationId xmlns:p14="http://schemas.microsoft.com/office/powerpoint/2010/main" val="16820818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三、研究内容</a:t>
            </a:r>
          </a:p>
        </p:txBody>
      </p:sp>
      <p:pic>
        <p:nvPicPr>
          <p:cNvPr id="4" name="Picture 3">
            <a:extLst>
              <a:ext uri="{FF2B5EF4-FFF2-40B4-BE49-F238E27FC236}">
                <a16:creationId xmlns:a16="http://schemas.microsoft.com/office/drawing/2014/main" id="{3EDD4A1F-3935-808C-513E-EC6051AC913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57830" y="1196752"/>
            <a:ext cx="9676340" cy="5317098"/>
          </a:xfrm>
          <a:prstGeom prst="rect">
            <a:avLst/>
          </a:prstGeom>
        </p:spPr>
      </p:pic>
    </p:spTree>
    <p:extLst>
      <p:ext uri="{BB962C8B-B14F-4D97-AF65-F5344CB8AC3E}">
        <p14:creationId xmlns:p14="http://schemas.microsoft.com/office/powerpoint/2010/main" val="314334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3"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336000" y="1693752"/>
            <a:ext cx="11520000" cy="4183520"/>
          </a:xfrm>
          <a:prstGeom prst="rect">
            <a:avLst/>
          </a:prstGeom>
          <a:solidFill>
            <a:schemeClr val="accent2">
              <a:lumMod val="20000"/>
              <a:lumOff val="80000"/>
            </a:schemeClr>
          </a:solidFill>
        </p:spPr>
        <p:txBody>
          <a:bodyPr lIns="360000" tIns="46800" rIns="360000" bIns="46800" anchor="ctr" anchorCtr="0"/>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2022.12 – 2023.2</a:t>
            </a:r>
            <a:r>
              <a:rPr lang="zh-CN" altLang="en-US" sz="2400" kern="100" dirty="0">
                <a:latin typeface="+mn-ea"/>
              </a:rPr>
              <a:t>：阅读文献，分析国内外研究现状，找准评估标准和可作比较的</a:t>
            </a:r>
            <a:r>
              <a:rPr lang="en-US" sz="2400" kern="100" dirty="0">
                <a:latin typeface="+mn-ea"/>
              </a:rPr>
              <a:t>baseline</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位移：多种方法构思、实现和比较；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旋转和缩放：多种方法构思、实现和比较；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2023.3 – 2023.4</a:t>
            </a:r>
            <a:r>
              <a:rPr lang="zh-CN" altLang="en-US" sz="2400" kern="100" dirty="0">
                <a:latin typeface="+mn-ea"/>
              </a:rPr>
              <a:t>：设计实验，开展</a:t>
            </a:r>
            <a:r>
              <a:rPr lang="en-US" sz="2400" kern="100" dirty="0">
                <a:latin typeface="+mn-ea"/>
              </a:rPr>
              <a:t>Pilot Study</a:t>
            </a:r>
            <a:r>
              <a:rPr lang="zh-CN" altLang="en-US" sz="2400" kern="100" dirty="0">
                <a:latin typeface="+mn-ea"/>
              </a:rPr>
              <a:t>和</a:t>
            </a:r>
            <a:r>
              <a:rPr lang="en-US" sz="2400" kern="100" dirty="0">
                <a:latin typeface="+mn-ea"/>
              </a:rPr>
              <a:t>User Study</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2023.4 – 2023.5</a:t>
            </a:r>
            <a:r>
              <a:rPr lang="zh-CN" altLang="en-US" sz="2400" kern="100" dirty="0">
                <a:latin typeface="+mn-ea"/>
              </a:rPr>
              <a:t>：分析实验结果，撰写论文。</a:t>
            </a:r>
            <a:endParaRPr lang="en-CN" sz="2400" kern="100" dirty="0">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47675"/>
          </a:xfrm>
        </p:spPr>
        <p:txBody>
          <a:bodyPr/>
          <a:lstStyle/>
          <a:p>
            <a:r>
              <a:rPr lang="zh-CN" altLang="en-US" dirty="0"/>
              <a:t>研究背景</a:t>
            </a:r>
          </a:p>
          <a:p>
            <a:pPr marL="0" indent="0">
              <a:buNone/>
            </a:pPr>
            <a:endParaRPr lang="en-US" altLang="zh-CN" dirty="0"/>
          </a:p>
        </p:txBody>
      </p:sp>
      <p:sp>
        <p:nvSpPr>
          <p:cNvPr id="3" name="标题 2"/>
          <p:cNvSpPr>
            <a:spLocks noGrp="1"/>
          </p:cNvSpPr>
          <p:nvPr>
            <p:ph type="title"/>
          </p:nvPr>
        </p:nvSpPr>
        <p:spPr>
          <a:xfrm>
            <a:off x="321735" y="37267"/>
            <a:ext cx="11501967" cy="642937"/>
          </a:xfrm>
        </p:spPr>
        <p:txBody>
          <a:bodyPr/>
          <a:lstStyle/>
          <a:p>
            <a:r>
              <a:rPr lang="zh-CN" altLang="en-US" dirty="0"/>
              <a:t>一、研究背景</a:t>
            </a:r>
          </a:p>
        </p:txBody>
      </p:sp>
      <p:sp>
        <p:nvSpPr>
          <p:cNvPr id="4" name="内容占位符 1"/>
          <p:cNvSpPr txBox="1"/>
          <p:nvPr/>
        </p:nvSpPr>
        <p:spPr>
          <a:xfrm>
            <a:off x="314199" y="4797152"/>
            <a:ext cx="11520000" cy="1869913"/>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研究目标</a:t>
            </a:r>
            <a:endParaRPr lang="en-US" altLang="zh-CN" kern="0" dirty="0"/>
          </a:p>
          <a:p>
            <a:pPr marL="0" indent="0">
              <a:buNone/>
            </a:pPr>
            <a:r>
              <a:rPr lang="zh-CN" altLang="en-US" sz="2500" dirty="0">
                <a:solidFill>
                  <a:srgbClr val="FF0000"/>
                </a:solidFill>
                <a:sym typeface="+mn-ea"/>
              </a:rPr>
              <a:t>本研究拟针对虚拟现实中对象操纵的关键问题进行研究，旨在提出更加高效易用的基于头眼协同的虚拟现实对象操纵方法。</a:t>
            </a:r>
            <a:endParaRPr lang="zh-CN" altLang="en-US" sz="2500" kern="0" dirty="0"/>
          </a:p>
        </p:txBody>
      </p:sp>
      <p:sp>
        <p:nvSpPr>
          <p:cNvPr id="5" name="文本框 4"/>
          <p:cNvSpPr txBox="1"/>
          <p:nvPr/>
        </p:nvSpPr>
        <p:spPr>
          <a:xfrm>
            <a:off x="1403350" y="-1694815"/>
            <a:ext cx="5962650" cy="553085"/>
          </a:xfrm>
          <a:prstGeom prst="rect">
            <a:avLst/>
          </a:prstGeom>
          <a:solidFill>
            <a:schemeClr val="bg1"/>
          </a:solidFill>
        </p:spPr>
        <p:txBody>
          <a:bodyPr wrap="square" rtlCol="0" anchor="t">
            <a:spAutoFit/>
          </a:bodyPr>
          <a:lstStyle/>
          <a:p>
            <a:pPr marL="457200" indent="-457200" algn="just">
              <a:lnSpc>
                <a:spcPct val="150000"/>
              </a:lnSpc>
              <a:spcBef>
                <a:spcPts val="0"/>
              </a:spcBef>
              <a:buClr>
                <a:schemeClr val="tx1"/>
              </a:buClr>
              <a:buFont typeface="+mj-lt"/>
              <a:buAutoNum type="arabicPeriod"/>
            </a:pPr>
            <a:endParaRPr lang="zh-CN" altLang="en-US" sz="2000" dirty="0">
              <a:latin typeface="+mn-lt"/>
              <a:ea typeface="+mn-ea"/>
            </a:endParaRPr>
          </a:p>
        </p:txBody>
      </p:sp>
      <p:sp>
        <p:nvSpPr>
          <p:cNvPr id="6" name="文本框 5"/>
          <p:cNvSpPr txBox="1"/>
          <p:nvPr/>
        </p:nvSpPr>
        <p:spPr>
          <a:xfrm>
            <a:off x="479425" y="1260475"/>
            <a:ext cx="6552679" cy="3265574"/>
          </a:xfrm>
          <a:prstGeom prst="rect">
            <a:avLst/>
          </a:prstGeom>
          <a:solidFill>
            <a:schemeClr val="bg1"/>
          </a:solidFill>
        </p:spPr>
        <p:txBody>
          <a:bodyPr wrap="square" rtlCol="0">
            <a:spAutoFit/>
          </a:bodyPr>
          <a:lstStyle/>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虚拟现实是预计增长潜力最大的高新技术之一，然而虚拟现实技术在学界和工业界依旧留存着许多关键问题亟待解决；</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虚拟对象操纵是虚拟现实应用中的重要基础功能；</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目前虚拟现实技术中对对象的操纵方法无法兼顾速度、准确性、学习成本和使用压力，导致虚拟现实技术降低了在普通大众用户群体中的接受度和使用期望。</a:t>
            </a:r>
          </a:p>
        </p:txBody>
      </p:sp>
      <p:pic>
        <p:nvPicPr>
          <p:cNvPr id="8" name="内容占位符 19">
            <a:extLst>
              <a:ext uri="{FF2B5EF4-FFF2-40B4-BE49-F238E27FC236}">
                <a16:creationId xmlns:a16="http://schemas.microsoft.com/office/drawing/2014/main" id="{508CE57D-7116-79B8-975E-0F0540ACBDC4}"/>
              </a:ext>
            </a:extLst>
          </p:cNvPr>
          <p:cNvPicPr>
            <a:picLocks noChangeAspect="1"/>
          </p:cNvPicPr>
          <p:nvPr/>
        </p:nvPicPr>
        <p:blipFill rotWithShape="1">
          <a:blip r:embed="rId4"/>
          <a:srcRect r="930"/>
          <a:stretch/>
        </p:blipFill>
        <p:spPr>
          <a:xfrm>
            <a:off x="7249974" y="1448751"/>
            <a:ext cx="4271982" cy="1662927"/>
          </a:xfrm>
          <a:prstGeom prst="rect">
            <a:avLst/>
          </a:prstGeom>
        </p:spPr>
      </p:pic>
      <p:pic>
        <p:nvPicPr>
          <p:cNvPr id="9" name="图片 9">
            <a:extLst>
              <a:ext uri="{FF2B5EF4-FFF2-40B4-BE49-F238E27FC236}">
                <a16:creationId xmlns:a16="http://schemas.microsoft.com/office/drawing/2014/main" id="{F3E122CB-B457-B97D-AE92-76FD303EAB75}"/>
              </a:ext>
            </a:extLst>
          </p:cNvPr>
          <p:cNvPicPr>
            <a:picLocks noChangeAspect="1"/>
          </p:cNvPicPr>
          <p:nvPr/>
        </p:nvPicPr>
        <p:blipFill>
          <a:blip r:embed="rId5"/>
          <a:stretch>
            <a:fillRect/>
          </a:stretch>
        </p:blipFill>
        <p:spPr>
          <a:xfrm>
            <a:off x="7104112" y="3068960"/>
            <a:ext cx="4401018" cy="16629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二、研究现状</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手部的对象操纵方法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grpSp>
        <p:nvGrpSpPr>
          <p:cNvPr id="16" name="Group 15">
            <a:extLst>
              <a:ext uri="{FF2B5EF4-FFF2-40B4-BE49-F238E27FC236}">
                <a16:creationId xmlns:a16="http://schemas.microsoft.com/office/drawing/2014/main" id="{7FFB9E8B-D29C-74F4-5F8B-227C57D03B76}"/>
              </a:ext>
            </a:extLst>
          </p:cNvPr>
          <p:cNvGrpSpPr/>
          <p:nvPr/>
        </p:nvGrpSpPr>
        <p:grpSpPr>
          <a:xfrm>
            <a:off x="8488069" y="1769165"/>
            <a:ext cx="3280758" cy="4557050"/>
            <a:chOff x="8544272" y="1772816"/>
            <a:chExt cx="3280758" cy="4557050"/>
          </a:xfrm>
        </p:grpSpPr>
        <p:sp>
          <p:nvSpPr>
            <p:cNvPr id="6" name="TextBox 5">
              <a:extLst>
                <a:ext uri="{FF2B5EF4-FFF2-40B4-BE49-F238E27FC236}">
                  <a16:creationId xmlns:a16="http://schemas.microsoft.com/office/drawing/2014/main" id="{BBAEB1D0-59BC-9932-AF20-4D5690EDE08E}"/>
                </a:ext>
              </a:extLst>
            </p:cNvPr>
            <p:cNvSpPr txBox="1"/>
            <p:nvPr/>
          </p:nvSpPr>
          <p:spPr>
            <a:xfrm>
              <a:off x="8544272"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dirty="0" err="1">
                  <a:latin typeface="+mn-lt"/>
                  <a:ea typeface="+mn-ea"/>
                </a:rPr>
                <a:t>Gloumeau</a:t>
              </a:r>
              <a:r>
                <a:rPr lang="en-US" dirty="0">
                  <a:latin typeface="+mn-lt"/>
                  <a:ea typeface="+mn-ea"/>
                </a:rPr>
                <a:t>, TVCG,</a:t>
              </a:r>
              <a:r>
                <a:rPr lang="zh-CN" altLang="en-US" dirty="0">
                  <a:latin typeface="+mn-lt"/>
                  <a:ea typeface="+mn-ea"/>
                </a:rPr>
                <a:t> </a:t>
              </a:r>
              <a:r>
                <a:rPr lang="en-US" dirty="0">
                  <a:latin typeface="+mn-lt"/>
                  <a:ea typeface="+mn-ea"/>
                </a:rPr>
                <a:t>2021]</a:t>
              </a:r>
              <a:endParaRPr lang="en-CN" dirty="0">
                <a:latin typeface="+mn-lt"/>
                <a:ea typeface="+mn-ea"/>
              </a:endParaRPr>
            </a:p>
          </p:txBody>
        </p:sp>
        <p:grpSp>
          <p:nvGrpSpPr>
            <p:cNvPr id="8" name="Group 7">
              <a:extLst>
                <a:ext uri="{FF2B5EF4-FFF2-40B4-BE49-F238E27FC236}">
                  <a16:creationId xmlns:a16="http://schemas.microsoft.com/office/drawing/2014/main" id="{F6569890-AD39-8729-1761-D608D8216703}"/>
                </a:ext>
              </a:extLst>
            </p:cNvPr>
            <p:cNvGrpSpPr/>
            <p:nvPr/>
          </p:nvGrpSpPr>
          <p:grpSpPr>
            <a:xfrm>
              <a:off x="8600475" y="1772816"/>
              <a:ext cx="3168352" cy="3833158"/>
              <a:chOff x="7446875" y="1772816"/>
              <a:chExt cx="3168352" cy="3833158"/>
            </a:xfrm>
          </p:grpSpPr>
          <p:pic>
            <p:nvPicPr>
              <p:cNvPr id="4" name="图片 6">
                <a:extLst>
                  <a:ext uri="{FF2B5EF4-FFF2-40B4-BE49-F238E27FC236}">
                    <a16:creationId xmlns:a16="http://schemas.microsoft.com/office/drawing/2014/main" id="{07B87AA1-CF3C-8E91-E4AE-99474F0EB49F}"/>
                  </a:ext>
                </a:extLst>
              </p:cNvPr>
              <p:cNvPicPr>
                <a:picLocks noChangeAspect="1"/>
              </p:cNvPicPr>
              <p:nvPr/>
            </p:nvPicPr>
            <p:blipFill>
              <a:blip r:embed="rId3"/>
              <a:stretch>
                <a:fillRect/>
              </a:stretch>
            </p:blipFill>
            <p:spPr>
              <a:xfrm>
                <a:off x="7473625" y="1772816"/>
                <a:ext cx="3114852" cy="1491152"/>
              </a:xfrm>
              <a:prstGeom prst="rect">
                <a:avLst/>
              </a:prstGeom>
            </p:spPr>
          </p:pic>
          <p:pic>
            <p:nvPicPr>
              <p:cNvPr id="7" name="图片 7">
                <a:extLst>
                  <a:ext uri="{FF2B5EF4-FFF2-40B4-BE49-F238E27FC236}">
                    <a16:creationId xmlns:a16="http://schemas.microsoft.com/office/drawing/2014/main" id="{46E5B45A-FDEB-CA58-C976-03D8BE790F35}"/>
                  </a:ext>
                </a:extLst>
              </p:cNvPr>
              <p:cNvPicPr>
                <a:picLocks noChangeAspect="1"/>
              </p:cNvPicPr>
              <p:nvPr/>
            </p:nvPicPr>
            <p:blipFill>
              <a:blip r:embed="rId4"/>
              <a:stretch>
                <a:fillRect/>
              </a:stretch>
            </p:blipFill>
            <p:spPr>
              <a:xfrm>
                <a:off x="7446875" y="3413382"/>
                <a:ext cx="3168352" cy="2192592"/>
              </a:xfrm>
              <a:prstGeom prst="rect">
                <a:avLst/>
              </a:prstGeom>
            </p:spPr>
          </p:pic>
        </p:grpSp>
      </p:grpSp>
      <p:grpSp>
        <p:nvGrpSpPr>
          <p:cNvPr id="15" name="Group 14">
            <a:extLst>
              <a:ext uri="{FF2B5EF4-FFF2-40B4-BE49-F238E27FC236}">
                <a16:creationId xmlns:a16="http://schemas.microsoft.com/office/drawing/2014/main" id="{E2B1476B-93ED-5D66-BAB9-0A70963027A9}"/>
              </a:ext>
            </a:extLst>
          </p:cNvPr>
          <p:cNvGrpSpPr/>
          <p:nvPr/>
        </p:nvGrpSpPr>
        <p:grpSpPr>
          <a:xfrm>
            <a:off x="423173" y="2492185"/>
            <a:ext cx="3280758" cy="3837681"/>
            <a:chOff x="366970" y="2492997"/>
            <a:chExt cx="3280758" cy="3837681"/>
          </a:xfrm>
        </p:grpSpPr>
        <p:pic>
          <p:nvPicPr>
            <p:cNvPr id="9" name="Picture 4">
              <a:extLst>
                <a:ext uri="{FF2B5EF4-FFF2-40B4-BE49-F238E27FC236}">
                  <a16:creationId xmlns:a16="http://schemas.microsoft.com/office/drawing/2014/main" id="{2F4F19E0-E9A8-F656-6B8E-1FDA36A709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4412" b="11615"/>
            <a:stretch/>
          </p:blipFill>
          <p:spPr>
            <a:xfrm>
              <a:off x="747209" y="2492997"/>
              <a:ext cx="2520280" cy="1872005"/>
            </a:xfrm>
            <a:prstGeom prst="rect">
              <a:avLst/>
            </a:prstGeom>
          </p:spPr>
        </p:pic>
        <p:sp>
          <p:nvSpPr>
            <p:cNvPr id="10" name="TextBox 9">
              <a:extLst>
                <a:ext uri="{FF2B5EF4-FFF2-40B4-BE49-F238E27FC236}">
                  <a16:creationId xmlns:a16="http://schemas.microsoft.com/office/drawing/2014/main" id="{8FBBF9BD-5B67-0CA9-FF1E-06EDCEB9F257}"/>
                </a:ext>
              </a:extLst>
            </p:cNvPr>
            <p:cNvSpPr txBox="1"/>
            <p:nvPr/>
          </p:nvSpPr>
          <p:spPr>
            <a:xfrm>
              <a:off x="366970" y="5961346"/>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err="1">
                  <a:effectLst/>
                  <a:latin typeface="Times New Roman" panose="02020603050405020304" pitchFamily="18" charset="0"/>
                  <a:ea typeface="SimSun" panose="02010600030101010101" pitchFamily="2" charset="-122"/>
                </a:rPr>
                <a:t>Poupyrev</a:t>
              </a:r>
              <a:r>
                <a:rPr lang="en-US" dirty="0">
                  <a:effectLst/>
                  <a:latin typeface="Times New Roman" panose="02020603050405020304" pitchFamily="18" charset="0"/>
                  <a:ea typeface="SimSun" panose="02010600030101010101" pitchFamily="2" charset="-122"/>
                </a:rPr>
                <a:t>, </a:t>
              </a:r>
              <a:r>
                <a:rPr lang="en-US" dirty="0">
                  <a:latin typeface="+mn-lt"/>
                  <a:ea typeface="+mn-ea"/>
                </a:rPr>
                <a:t>UIST,</a:t>
              </a:r>
              <a:r>
                <a:rPr lang="zh-CN" altLang="en-US" dirty="0">
                  <a:latin typeface="+mn-lt"/>
                  <a:ea typeface="+mn-ea"/>
                </a:rPr>
                <a:t> </a:t>
              </a:r>
              <a:r>
                <a:rPr lang="en-US" dirty="0">
                  <a:latin typeface="+mn-lt"/>
                  <a:ea typeface="+mn-ea"/>
                </a:rPr>
                <a:t>1996]</a:t>
              </a:r>
              <a:endParaRPr lang="en-CN" dirty="0">
                <a:latin typeface="+mn-lt"/>
                <a:ea typeface="+mn-ea"/>
              </a:endParaRPr>
            </a:p>
          </p:txBody>
        </p:sp>
      </p:grpSp>
      <p:grpSp>
        <p:nvGrpSpPr>
          <p:cNvPr id="14" name="Group 13">
            <a:extLst>
              <a:ext uri="{FF2B5EF4-FFF2-40B4-BE49-F238E27FC236}">
                <a16:creationId xmlns:a16="http://schemas.microsoft.com/office/drawing/2014/main" id="{C98D62A5-C098-4CD4-1D0B-D2643AE35301}"/>
              </a:ext>
            </a:extLst>
          </p:cNvPr>
          <p:cNvGrpSpPr/>
          <p:nvPr/>
        </p:nvGrpSpPr>
        <p:grpSpPr>
          <a:xfrm>
            <a:off x="4452974" y="2477379"/>
            <a:ext cx="3286052" cy="3852487"/>
            <a:chOff x="3904150" y="2477379"/>
            <a:chExt cx="3286052" cy="3852487"/>
          </a:xfrm>
        </p:grpSpPr>
        <p:pic>
          <p:nvPicPr>
            <p:cNvPr id="12" name="Picture 11" descr="A picture containing indoor, kitchenware, pot&#10;&#10;Description automatically generated">
              <a:extLst>
                <a:ext uri="{FF2B5EF4-FFF2-40B4-BE49-F238E27FC236}">
                  <a16:creationId xmlns:a16="http://schemas.microsoft.com/office/drawing/2014/main" id="{A1B03B33-55B2-3ADB-4E5F-853368B97083}"/>
                </a:ext>
              </a:extLst>
            </p:cNvPr>
            <p:cNvPicPr>
              <a:picLocks noChangeAspect="1"/>
            </p:cNvPicPr>
            <p:nvPr/>
          </p:nvPicPr>
          <p:blipFill>
            <a:blip r:embed="rId6"/>
            <a:stretch>
              <a:fillRect/>
            </a:stretch>
          </p:blipFill>
          <p:spPr>
            <a:xfrm>
              <a:off x="3904150" y="2477379"/>
              <a:ext cx="3286052" cy="1872005"/>
            </a:xfrm>
            <a:prstGeom prst="rect">
              <a:avLst/>
            </a:prstGeom>
          </p:spPr>
        </p:pic>
        <p:sp>
          <p:nvSpPr>
            <p:cNvPr id="13" name="TextBox 12">
              <a:extLst>
                <a:ext uri="{FF2B5EF4-FFF2-40B4-BE49-F238E27FC236}">
                  <a16:creationId xmlns:a16="http://schemas.microsoft.com/office/drawing/2014/main" id="{5613BDD1-2E1E-B646-1B31-81D57C896E2D}"/>
                </a:ext>
              </a:extLst>
            </p:cNvPr>
            <p:cNvSpPr txBox="1"/>
            <p:nvPr/>
          </p:nvSpPr>
          <p:spPr>
            <a:xfrm>
              <a:off x="3906797"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[Frees, VR,</a:t>
              </a:r>
              <a:r>
                <a:rPr lang="zh-CN" altLang="en-US" dirty="0">
                  <a:latin typeface="+mn-lt"/>
                  <a:ea typeface="+mn-ea"/>
                </a:rPr>
                <a:t> </a:t>
              </a:r>
              <a:r>
                <a:rPr lang="en-US" dirty="0">
                  <a:latin typeface="+mn-lt"/>
                  <a:ea typeface="+mn-ea"/>
                </a:rPr>
                <a:t>2005]</a:t>
              </a:r>
              <a:endParaRPr lang="en-CN" dirty="0">
                <a:latin typeface="+mn-lt"/>
                <a:ea typeface="+mn-ea"/>
              </a:endParaRPr>
            </a:p>
          </p:txBody>
        </p:sp>
      </p:grpSp>
    </p:spTree>
    <p:extLst>
      <p:ext uri="{BB962C8B-B14F-4D97-AF65-F5344CB8AC3E}">
        <p14:creationId xmlns:p14="http://schemas.microsoft.com/office/powerpoint/2010/main" val="316194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en-US" altLang="zh-CN" dirty="0"/>
              <a:t>Gaze</a:t>
            </a:r>
            <a:r>
              <a:rPr lang="zh-CN" altLang="en-US" dirty="0"/>
              <a:t>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pic>
        <p:nvPicPr>
          <p:cNvPr id="8" name="Picture 7" descr="A picture containing diagram&#10;&#10;Description automatically generated">
            <a:extLst>
              <a:ext uri="{FF2B5EF4-FFF2-40B4-BE49-F238E27FC236}">
                <a16:creationId xmlns:a16="http://schemas.microsoft.com/office/drawing/2014/main" id="{D0302A45-0E12-EDB9-AEDE-C3B9B6027632}"/>
              </a:ext>
            </a:extLst>
          </p:cNvPr>
          <p:cNvPicPr>
            <a:picLocks noChangeAspect="1"/>
          </p:cNvPicPr>
          <p:nvPr/>
        </p:nvPicPr>
        <p:blipFill>
          <a:blip r:embed="rId3"/>
          <a:stretch>
            <a:fillRect/>
          </a:stretch>
        </p:blipFill>
        <p:spPr>
          <a:xfrm>
            <a:off x="6672064" y="2348880"/>
            <a:ext cx="4679753" cy="2521182"/>
          </a:xfrm>
          <a:prstGeom prst="rect">
            <a:avLst/>
          </a:prstGeom>
        </p:spPr>
      </p:pic>
      <p:sp>
        <p:nvSpPr>
          <p:cNvPr id="5" name="TextBox 4">
            <a:extLst>
              <a:ext uri="{FF2B5EF4-FFF2-40B4-BE49-F238E27FC236}">
                <a16:creationId xmlns:a16="http://schemas.microsoft.com/office/drawing/2014/main" id="{DFFB0C7D-CD7C-C98A-6C68-7A94C7E2C458}"/>
              </a:ext>
            </a:extLst>
          </p:cNvPr>
          <p:cNvSpPr txBox="1"/>
          <p:nvPr/>
        </p:nvSpPr>
        <p:spPr>
          <a:xfrm>
            <a:off x="6981540" y="5956883"/>
            <a:ext cx="4060800" cy="369332"/>
          </a:xfrm>
          <a:prstGeom prst="rect">
            <a:avLst/>
          </a:prstGeom>
          <a:solidFill>
            <a:schemeClr val="bg1">
              <a:lumMod val="85000"/>
            </a:schemeClr>
          </a:solidFill>
        </p:spPr>
        <p:txBody>
          <a:bodyPr wrap="square" rtlCol="0">
            <a:spAutoFit/>
          </a:bodyPr>
          <a:lstStyle/>
          <a:p>
            <a:pPr algn="ctr"/>
            <a:r>
              <a:rPr lang="en-US" dirty="0">
                <a:latin typeface="+mn-lt"/>
                <a:ea typeface="+mn-ea"/>
              </a:rPr>
              <a:t>[Yu, CHI, 2021]</a:t>
            </a:r>
            <a:endParaRPr lang="en-CN" dirty="0">
              <a:latin typeface="+mn-lt"/>
              <a:ea typeface="+mn-ea"/>
            </a:endParaRPr>
          </a:p>
        </p:txBody>
      </p:sp>
      <p:pic>
        <p:nvPicPr>
          <p:cNvPr id="6" name="图片 28">
            <a:extLst>
              <a:ext uri="{FF2B5EF4-FFF2-40B4-BE49-F238E27FC236}">
                <a16:creationId xmlns:a16="http://schemas.microsoft.com/office/drawing/2014/main" id="{C38EB598-9CEF-4C64-7D4E-577F6BD8D09A}"/>
              </a:ext>
            </a:extLst>
          </p:cNvPr>
          <p:cNvPicPr>
            <a:picLocks noChangeAspect="1"/>
          </p:cNvPicPr>
          <p:nvPr/>
        </p:nvPicPr>
        <p:blipFill>
          <a:blip r:embed="rId4"/>
          <a:stretch/>
        </p:blipFill>
        <p:spPr>
          <a:xfrm>
            <a:off x="817928" y="2420888"/>
            <a:ext cx="5134056" cy="2232248"/>
          </a:xfrm>
          <a:prstGeom prst="rect">
            <a:avLst/>
          </a:prstGeom>
        </p:spPr>
      </p:pic>
      <p:sp>
        <p:nvSpPr>
          <p:cNvPr id="7" name="TextBox 6">
            <a:extLst>
              <a:ext uri="{FF2B5EF4-FFF2-40B4-BE49-F238E27FC236}">
                <a16:creationId xmlns:a16="http://schemas.microsoft.com/office/drawing/2014/main" id="{5C81DAD6-5139-E665-7A7E-617147C936DD}"/>
              </a:ext>
            </a:extLst>
          </p:cNvPr>
          <p:cNvSpPr txBox="1"/>
          <p:nvPr/>
        </p:nvSpPr>
        <p:spPr>
          <a:xfrm>
            <a:off x="1353260" y="5956883"/>
            <a:ext cx="4063392" cy="369332"/>
          </a:xfrm>
          <a:prstGeom prst="rect">
            <a:avLst/>
          </a:prstGeom>
          <a:solidFill>
            <a:schemeClr val="bg1">
              <a:lumMod val="85000"/>
            </a:schemeClr>
          </a:solidFill>
        </p:spPr>
        <p:txBody>
          <a:bodyPr wrap="square" rtlCol="0">
            <a:spAutoFit/>
          </a:bodyPr>
          <a:lstStyle/>
          <a:p>
            <a:pPr algn="ctr"/>
            <a:r>
              <a:rPr lang="en-US" dirty="0">
                <a:latin typeface="+mn-lt"/>
                <a:ea typeface="+mn-ea"/>
              </a:rPr>
              <a:t>[Liu, Computer &amp; Graphics, 2020]</a:t>
            </a:r>
            <a:endParaRPr lang="en-CN" dirty="0">
              <a:latin typeface="+mn-lt"/>
              <a:ea typeface="+mn-ea"/>
            </a:endParaRPr>
          </a:p>
        </p:txBody>
      </p:sp>
    </p:spTree>
    <p:extLst>
      <p:ext uri="{BB962C8B-B14F-4D97-AF65-F5344CB8AC3E}">
        <p14:creationId xmlns:p14="http://schemas.microsoft.com/office/powerpoint/2010/main" val="315481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三、研究内容与技术路线</a:t>
            </a:r>
            <a:endParaRPr lang="en-US" altLang="zh-CN" sz="3800" b="1" dirty="0">
              <a:solidFill>
                <a:schemeClr val="accent3"/>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617121-A392-4C58-A224-B76A02EBD2AB}"/>
              </a:ext>
            </a:extLst>
          </p:cNvPr>
          <p:cNvSpPr>
            <a:spLocks noGrp="1"/>
          </p:cNvSpPr>
          <p:nvPr>
            <p:ph idx="1"/>
          </p:nvPr>
        </p:nvSpPr>
        <p:spPr>
          <a:xfrm>
            <a:off x="336000" y="712800"/>
            <a:ext cx="11520000" cy="557213"/>
          </a:xfrm>
        </p:spPr>
        <p:txBody>
          <a:bodyPr/>
          <a:lstStyle/>
          <a:p>
            <a:r>
              <a:rPr lang="zh-CN" altLang="en-US" dirty="0"/>
              <a:t>研究内容</a:t>
            </a:r>
          </a:p>
        </p:txBody>
      </p:sp>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三、研究内容</a:t>
            </a:r>
          </a:p>
        </p:txBody>
      </p:sp>
      <p:grpSp>
        <p:nvGrpSpPr>
          <p:cNvPr id="54" name="组合 53">
            <a:extLst>
              <a:ext uri="{FF2B5EF4-FFF2-40B4-BE49-F238E27FC236}">
                <a16:creationId xmlns:a16="http://schemas.microsoft.com/office/drawing/2014/main" id="{A5509431-1F7C-1313-8346-38C2214CFA0C}"/>
              </a:ext>
            </a:extLst>
          </p:cNvPr>
          <p:cNvGrpSpPr/>
          <p:nvPr/>
        </p:nvGrpSpPr>
        <p:grpSpPr>
          <a:xfrm>
            <a:off x="1951123" y="3933056"/>
            <a:ext cx="8289754" cy="2603133"/>
            <a:chOff x="2270742" y="4066228"/>
            <a:chExt cx="8289754" cy="2603133"/>
          </a:xfrm>
        </p:grpSpPr>
        <p:sp>
          <p:nvSpPr>
            <p:cNvPr id="79" name="矩形: 圆角 78">
              <a:extLst>
                <a:ext uri="{FF2B5EF4-FFF2-40B4-BE49-F238E27FC236}">
                  <a16:creationId xmlns:a16="http://schemas.microsoft.com/office/drawing/2014/main" id="{4B936436-B680-40FD-AEB1-539FFA92D31A}"/>
                </a:ext>
              </a:extLst>
            </p:cNvPr>
            <p:cNvSpPr/>
            <p:nvPr/>
          </p:nvSpPr>
          <p:spPr>
            <a:xfrm>
              <a:off x="2270742" y="4066228"/>
              <a:ext cx="8289754" cy="2603133"/>
            </a:xfrm>
            <a:prstGeom prst="roundRect">
              <a:avLst/>
            </a:prstGeom>
            <a:solidFill>
              <a:srgbClr val="D6EAE6"/>
            </a:solidFill>
            <a:ln w="28575">
              <a:solidFill>
                <a:schemeClr val="accent6"/>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grpSp>
          <p:nvGrpSpPr>
            <p:cNvPr id="53" name="组合 52">
              <a:extLst>
                <a:ext uri="{FF2B5EF4-FFF2-40B4-BE49-F238E27FC236}">
                  <a16:creationId xmlns:a16="http://schemas.microsoft.com/office/drawing/2014/main" id="{E71E5DA4-FF10-1AAE-E7E7-A9865A48C9CB}"/>
                </a:ext>
              </a:extLst>
            </p:cNvPr>
            <p:cNvGrpSpPr/>
            <p:nvPr/>
          </p:nvGrpSpPr>
          <p:grpSpPr>
            <a:xfrm>
              <a:off x="2514623" y="4257087"/>
              <a:ext cx="7801992" cy="2252980"/>
              <a:chOff x="2564164" y="4257087"/>
              <a:chExt cx="7801992" cy="2252980"/>
            </a:xfrm>
          </p:grpSpPr>
          <p:sp>
            <p:nvSpPr>
              <p:cNvPr id="84" name="矩形: 圆角 83">
                <a:extLst>
                  <a:ext uri="{FF2B5EF4-FFF2-40B4-BE49-F238E27FC236}">
                    <a16:creationId xmlns:a16="http://schemas.microsoft.com/office/drawing/2014/main" id="{AEC4B258-F927-48F4-964D-1E12B6A54852}"/>
                  </a:ext>
                </a:extLst>
              </p:cNvPr>
              <p:cNvSpPr/>
              <p:nvPr/>
            </p:nvSpPr>
            <p:spPr>
              <a:xfrm>
                <a:off x="4131234" y="6171513"/>
                <a:ext cx="4667853" cy="338554"/>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400" b="1" dirty="0">
                    <a:solidFill>
                      <a:schemeClr val="bg1"/>
                    </a:solidFill>
                    <a:latin typeface="微软雅黑" panose="020B0503020204020204" charset="-122"/>
                    <a:ea typeface="微软雅黑" panose="020B0503020204020204" charset="-122"/>
                  </a:rPr>
                  <a:t>客观度量：</a:t>
                </a:r>
                <a:r>
                  <a:rPr lang="zh-CN" altLang="zh-CN" sz="1400" b="1" kern="100" dirty="0">
                    <a:solidFill>
                      <a:schemeClr val="bg1"/>
                    </a:solidFill>
                    <a:effectLst/>
                    <a:latin typeface="微软雅黑" panose="020B0503020204020204" charset="-122"/>
                    <a:ea typeface="微软雅黑" panose="020B0503020204020204" charset="-122"/>
                  </a:rPr>
                  <a:t>位置</a:t>
                </a:r>
                <a:r>
                  <a:rPr lang="zh-CN" altLang="en-US" sz="1400" b="1" kern="100" dirty="0">
                    <a:solidFill>
                      <a:schemeClr val="bg1"/>
                    </a:solidFill>
                    <a:effectLst/>
                    <a:latin typeface="微软雅黑" panose="020B0503020204020204" charset="-122"/>
                    <a:ea typeface="微软雅黑" panose="020B0503020204020204" charset="-122"/>
                  </a:rPr>
                  <a:t>、</a:t>
                </a:r>
                <a:r>
                  <a:rPr lang="zh-CN" altLang="zh-CN" sz="1400" b="1" kern="100" dirty="0">
                    <a:solidFill>
                      <a:schemeClr val="bg1"/>
                    </a:solidFill>
                    <a:effectLst/>
                    <a:latin typeface="微软雅黑" panose="020B0503020204020204" charset="-122"/>
                    <a:ea typeface="微软雅黑" panose="020B0503020204020204" charset="-122"/>
                  </a:rPr>
                  <a:t>旋转</a:t>
                </a:r>
                <a:r>
                  <a:rPr lang="zh-CN" altLang="en-US" sz="1400" b="1" kern="100" dirty="0">
                    <a:solidFill>
                      <a:schemeClr val="bg1"/>
                    </a:solidFill>
                    <a:effectLst/>
                    <a:latin typeface="微软雅黑" panose="020B0503020204020204" charset="-122"/>
                    <a:ea typeface="微软雅黑" panose="020B0503020204020204" charset="-122"/>
                  </a:rPr>
                  <a:t>、缩放</a:t>
                </a:r>
                <a:r>
                  <a:rPr lang="zh-CN" altLang="zh-CN" sz="1400" b="1" kern="100" dirty="0">
                    <a:solidFill>
                      <a:schemeClr val="bg1"/>
                    </a:solidFill>
                    <a:effectLst/>
                    <a:latin typeface="微软雅黑" panose="020B0503020204020204" charset="-122"/>
                    <a:ea typeface="微软雅黑" panose="020B0503020204020204" charset="-122"/>
                  </a:rPr>
                  <a:t>精度误差</a:t>
                </a:r>
                <a:r>
                  <a:rPr lang="zh-CN" altLang="en-US" sz="1400" b="1" kern="100" dirty="0">
                    <a:solidFill>
                      <a:schemeClr val="bg1"/>
                    </a:solidFill>
                    <a:latin typeface="微软雅黑" panose="020B0503020204020204" charset="-122"/>
                    <a:ea typeface="微软雅黑" panose="020B0503020204020204" charset="-122"/>
                  </a:rPr>
                  <a:t>和</a:t>
                </a:r>
                <a:r>
                  <a:rPr lang="zh-CN" altLang="zh-CN" sz="1400" b="1" kern="100" dirty="0">
                    <a:solidFill>
                      <a:schemeClr val="bg1"/>
                    </a:solidFill>
                    <a:effectLst/>
                    <a:latin typeface="微软雅黑" panose="020B0503020204020204" charset="-122"/>
                    <a:ea typeface="微软雅黑" panose="020B0503020204020204" charset="-122"/>
                  </a:rPr>
                  <a:t>完成任务的时间</a:t>
                </a:r>
                <a:endParaRPr lang="zh-CN" altLang="en-US" sz="1400" b="1" kern="100" dirty="0">
                  <a:solidFill>
                    <a:schemeClr val="bg1"/>
                  </a:solidFill>
                  <a:effectLst/>
                  <a:latin typeface="微软雅黑" panose="020B0503020204020204" charset="-122"/>
                  <a:ea typeface="微软雅黑" panose="020B0503020204020204" charset="-122"/>
                </a:endParaRPr>
              </a:p>
            </p:txBody>
          </p:sp>
          <mc:AlternateContent xmlns:mc="http://schemas.openxmlformats.org/markup-compatibility/2006">
            <mc:Choice xmlns:am3d="http://schemas.microsoft.com/office/drawing/2017/model3d" Requires="am3d">
              <p:graphicFrame>
                <p:nvGraphicFramePr>
                  <p:cNvPr id="120" name="3D Model 20" descr="Prism And Basal Pinacoid White">
                    <a:extLst>
                      <a:ext uri="{FF2B5EF4-FFF2-40B4-BE49-F238E27FC236}">
                        <a16:creationId xmlns:a16="http://schemas.microsoft.com/office/drawing/2014/main" id="{23A60C83-5EB2-46F6-B295-C3EF7DBBAE33}"/>
                      </a:ext>
                    </a:extLst>
                  </p:cNvPr>
                  <p:cNvGraphicFramePr>
                    <a:graphicFrameLocks noChangeAspect="1"/>
                  </p:cNvGraphicFramePr>
                  <p:nvPr>
                    <p:extLst>
                      <p:ext uri="{D42A27DB-BD31-4B8C-83A1-F6EECF244321}">
                        <p14:modId xmlns:p14="http://schemas.microsoft.com/office/powerpoint/2010/main" val="393608197"/>
                      </p:ext>
                    </p:extLst>
                  </p:nvPr>
                </p:nvGraphicFramePr>
                <p:xfrm rot="20715645">
                  <a:off x="5200267" y="5167855"/>
                  <a:ext cx="755292" cy="866062"/>
                </p:xfrm>
                <a:graphic>
                  <a:graphicData uri="http://schemas.microsoft.com/office/drawing/2017/model3d">
                    <am3d:model3d r:embed="rId2">
                      <am3d:spPr>
                        <a:xfrm rot="20715645">
                          <a:off x="0" y="0"/>
                          <a:ext cx="755292" cy="866062"/>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222123" ay="-2741374" az="9098092"/>
                        <am3d:postTrans dx="0" dy="0" dz="0"/>
                      </am3d:trans>
                      <am3d:raster rName="Office3DRenderer" rVer="16.0.8326">
                        <am3d:blip r:embed="rId3"/>
                      </am3d:raster>
                      <am3d:objViewport viewportSz="8799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0" name="3D Model 20" descr="Prism And Basal Pinacoid White">
                    <a:extLst>
                      <a:ext uri="{FF2B5EF4-FFF2-40B4-BE49-F238E27FC236}">
                        <a16:creationId xmlns:a16="http://schemas.microsoft.com/office/drawing/2014/main" id="{23A60C83-5EB2-46F6-B295-C3EF7DBBAE33}"/>
                      </a:ext>
                    </a:extLst>
                  </p:cNvPr>
                  <p:cNvPicPr>
                    <a:picLocks noGrp="1" noRot="1" noChangeAspect="1" noMove="1" noResize="1" noEditPoints="1" noAdjustHandles="1" noChangeArrowheads="1" noChangeShapeType="1" noCrop="1"/>
                  </p:cNvPicPr>
                  <p:nvPr/>
                </p:nvPicPr>
                <p:blipFill>
                  <a:blip r:embed="rId3"/>
                  <a:stretch>
                    <a:fillRect/>
                  </a:stretch>
                </p:blipFill>
                <p:spPr>
                  <a:xfrm rot="20715645">
                    <a:off x="4831107" y="5034683"/>
                    <a:ext cx="755292" cy="866062"/>
                  </a:xfrm>
                  <a:prstGeom prst="rect">
                    <a:avLst/>
                  </a:prstGeom>
                </p:spPr>
              </p:pic>
            </mc:Fallback>
          </mc:AlternateContent>
          <p:grpSp>
            <p:nvGrpSpPr>
              <p:cNvPr id="51" name="组合 50">
                <a:extLst>
                  <a:ext uri="{FF2B5EF4-FFF2-40B4-BE49-F238E27FC236}">
                    <a16:creationId xmlns:a16="http://schemas.microsoft.com/office/drawing/2014/main" id="{5D81673E-C8B5-53E9-1039-969913E7309B}"/>
                  </a:ext>
                </a:extLst>
              </p:cNvPr>
              <p:cNvGrpSpPr/>
              <p:nvPr/>
            </p:nvGrpSpPr>
            <p:grpSpPr>
              <a:xfrm>
                <a:off x="2564164" y="4257087"/>
                <a:ext cx="7801992" cy="1641723"/>
                <a:chOff x="2564164" y="4257087"/>
                <a:chExt cx="7801992" cy="1641723"/>
              </a:xfrm>
            </p:grpSpPr>
            <p:sp>
              <p:nvSpPr>
                <p:cNvPr id="80" name="文本框 79">
                  <a:extLst>
                    <a:ext uri="{FF2B5EF4-FFF2-40B4-BE49-F238E27FC236}">
                      <a16:creationId xmlns:a16="http://schemas.microsoft.com/office/drawing/2014/main" id="{82B1814B-477A-4F16-AAD5-42948182DE11}"/>
                    </a:ext>
                  </a:extLst>
                </p:cNvPr>
                <p:cNvSpPr txBox="1"/>
                <p:nvPr/>
              </p:nvSpPr>
              <p:spPr>
                <a:xfrm>
                  <a:off x="2564164" y="4496410"/>
                  <a:ext cx="2075026" cy="338554"/>
                </a:xfrm>
                <a:prstGeom prst="rect">
                  <a:avLst/>
                </a:prstGeom>
                <a:noFill/>
              </p:spPr>
              <p:txBody>
                <a:bodyPr wrap="square" rtlCol="0">
                  <a:spAutoFit/>
                </a:bodyPr>
                <a:lstStyle/>
                <a:p>
                  <a:pPr algn="ctr"/>
                  <a:r>
                    <a:rPr lang="zh-CN" altLang="en-US" sz="1600" b="1" i="0" dirty="0">
                      <a:solidFill>
                        <a:schemeClr val="accent2">
                          <a:lumMod val="50000"/>
                        </a:schemeClr>
                      </a:solidFill>
                      <a:latin typeface="微软雅黑" panose="020B0503020204020204" charset="-122"/>
                      <a:ea typeface="微软雅黑" panose="020B0503020204020204" charset="-122"/>
                    </a:rPr>
                    <a:t>用户研究设计，验证 </a:t>
                  </a:r>
                </a:p>
              </p:txBody>
            </p:sp>
            <p:grpSp>
              <p:nvGrpSpPr>
                <p:cNvPr id="50" name="组合 49">
                  <a:extLst>
                    <a:ext uri="{FF2B5EF4-FFF2-40B4-BE49-F238E27FC236}">
                      <a16:creationId xmlns:a16="http://schemas.microsoft.com/office/drawing/2014/main" id="{2E9561D7-1F3A-2F9B-B277-12CB05344990}"/>
                    </a:ext>
                  </a:extLst>
                </p:cNvPr>
                <p:cNvGrpSpPr/>
                <p:nvPr/>
              </p:nvGrpSpPr>
              <p:grpSpPr>
                <a:xfrm>
                  <a:off x="4724337" y="4257087"/>
                  <a:ext cx="5641819" cy="817200"/>
                  <a:chOff x="4724337" y="4257087"/>
                  <a:chExt cx="5641819" cy="817200"/>
                </a:xfrm>
              </p:grpSpPr>
              <p:sp>
                <p:nvSpPr>
                  <p:cNvPr id="81" name="矩形: 圆角 80">
                    <a:extLst>
                      <a:ext uri="{FF2B5EF4-FFF2-40B4-BE49-F238E27FC236}">
                        <a16:creationId xmlns:a16="http://schemas.microsoft.com/office/drawing/2014/main" id="{9B11ADAB-49D9-4523-94F4-1877609B5484}"/>
                      </a:ext>
                    </a:extLst>
                  </p:cNvPr>
                  <p:cNvSpPr/>
                  <p:nvPr/>
                </p:nvSpPr>
                <p:spPr>
                  <a:xfrm>
                    <a:off x="4724337"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Task1</a:t>
                    </a:r>
                  </a:p>
                  <a:p>
                    <a:pPr lvl="0" algn="ctr"/>
                    <a:r>
                      <a:rPr lang="zh-CN" altLang="en-US" sz="1400" dirty="0">
                        <a:solidFill>
                          <a:schemeClr val="tx1"/>
                        </a:solidFill>
                      </a:rPr>
                      <a:t>对无干扰的单个物体的操纵</a:t>
                    </a:r>
                    <a:endParaRPr lang="en-US" altLang="zh-CN" sz="1400" dirty="0">
                      <a:solidFill>
                        <a:schemeClr val="tx1"/>
                      </a:solidFill>
                    </a:endParaRPr>
                  </a:p>
                </p:txBody>
              </p:sp>
              <p:sp>
                <p:nvSpPr>
                  <p:cNvPr id="82" name="矩形: 圆角 81">
                    <a:extLst>
                      <a:ext uri="{FF2B5EF4-FFF2-40B4-BE49-F238E27FC236}">
                        <a16:creationId xmlns:a16="http://schemas.microsoft.com/office/drawing/2014/main" id="{2D9ACC6E-D973-4F00-816E-BE1E154819E2}"/>
                      </a:ext>
                    </a:extLst>
                  </p:cNvPr>
                  <p:cNvSpPr/>
                  <p:nvPr/>
                </p:nvSpPr>
                <p:spPr>
                  <a:xfrm>
                    <a:off x="6690768"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Task2</a:t>
                    </a:r>
                  </a:p>
                  <a:p>
                    <a:pPr lvl="0" algn="ctr"/>
                    <a:r>
                      <a:rPr lang="zh-CN" altLang="en-US" sz="1400" dirty="0">
                        <a:solidFill>
                          <a:schemeClr val="tx1"/>
                        </a:solidFill>
                      </a:rPr>
                      <a:t>对有干扰的单个物体的操纵</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8657200" y="4257899"/>
                    <a:ext cx="1708956" cy="815577"/>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Task3</a:t>
                    </a:r>
                  </a:p>
                  <a:p>
                    <a:pPr lvl="0" algn="ctr"/>
                    <a:r>
                      <a:rPr lang="zh-CN" altLang="en-US" sz="1400" dirty="0">
                        <a:solidFill>
                          <a:schemeClr val="tx1"/>
                        </a:solidFill>
                      </a:rPr>
                      <a:t>对多个物体的操纵</a:t>
                    </a:r>
                    <a:endParaRPr lang="en-US" altLang="zh-CN" sz="1400" dirty="0">
                      <a:solidFill>
                        <a:schemeClr val="tx1"/>
                      </a:solidFill>
                    </a:endParaRPr>
                  </a:p>
                </p:txBody>
              </p:sp>
            </p:grpSp>
            <p:pic>
              <p:nvPicPr>
                <p:cNvPr id="124" name="图片 123">
                  <a:extLst>
                    <a:ext uri="{FF2B5EF4-FFF2-40B4-BE49-F238E27FC236}">
                      <a16:creationId xmlns:a16="http://schemas.microsoft.com/office/drawing/2014/main" id="{861EFB7C-49A2-4728-8971-61E40EB71B3F}"/>
                    </a:ext>
                  </a:extLst>
                </p:cNvPr>
                <p:cNvPicPr>
                  <a:picLocks noChangeAspect="1"/>
                </p:cNvPicPr>
                <p:nvPr/>
              </p:nvPicPr>
              <p:blipFill>
                <a:blip r:embed="rId4"/>
                <a:stretch>
                  <a:fillRect/>
                </a:stretch>
              </p:blipFill>
              <p:spPr>
                <a:xfrm>
                  <a:off x="6968185" y="5097045"/>
                  <a:ext cx="1155259" cy="801765"/>
                </a:xfrm>
                <a:prstGeom prst="rect">
                  <a:avLst/>
                </a:prstGeom>
              </p:spPr>
            </p:pic>
            <p:pic>
              <p:nvPicPr>
                <p:cNvPr id="125" name="图片 124">
                  <a:extLst>
                    <a:ext uri="{FF2B5EF4-FFF2-40B4-BE49-F238E27FC236}">
                      <a16:creationId xmlns:a16="http://schemas.microsoft.com/office/drawing/2014/main" id="{5A40DCA0-A3B6-4A42-A05F-00FAD3409425}"/>
                    </a:ext>
                  </a:extLst>
                </p:cNvPr>
                <p:cNvPicPr>
                  <a:picLocks noChangeAspect="1"/>
                </p:cNvPicPr>
                <p:nvPr/>
              </p:nvPicPr>
              <p:blipFill>
                <a:blip r:embed="rId5"/>
                <a:stretch>
                  <a:fillRect/>
                </a:stretch>
              </p:blipFill>
              <p:spPr>
                <a:xfrm>
                  <a:off x="9001378" y="5063979"/>
                  <a:ext cx="1020172" cy="833524"/>
                </a:xfrm>
                <a:prstGeom prst="rect">
                  <a:avLst/>
                </a:prstGeom>
              </p:spPr>
            </p:pic>
          </p:grpSp>
        </p:grpSp>
      </p:grpSp>
      <p:grpSp>
        <p:nvGrpSpPr>
          <p:cNvPr id="55" name="组合 54">
            <a:extLst>
              <a:ext uri="{FF2B5EF4-FFF2-40B4-BE49-F238E27FC236}">
                <a16:creationId xmlns:a16="http://schemas.microsoft.com/office/drawing/2014/main" id="{FB4BFD87-5193-5A20-6365-9E2F25F4C41C}"/>
              </a:ext>
            </a:extLst>
          </p:cNvPr>
          <p:cNvGrpSpPr/>
          <p:nvPr/>
        </p:nvGrpSpPr>
        <p:grpSpPr>
          <a:xfrm>
            <a:off x="347729" y="1479511"/>
            <a:ext cx="11496543" cy="2163076"/>
            <a:chOff x="336001" y="1479511"/>
            <a:chExt cx="11496543" cy="2163076"/>
          </a:xfrm>
        </p:grpSpPr>
        <p:sp>
          <p:nvSpPr>
            <p:cNvPr id="119" name="矩形: 圆角 118">
              <a:extLst>
                <a:ext uri="{FF2B5EF4-FFF2-40B4-BE49-F238E27FC236}">
                  <a16:creationId xmlns:a16="http://schemas.microsoft.com/office/drawing/2014/main" id="{CD7338A3-5625-4C13-992C-2A9A7FCFF895}"/>
                </a:ext>
              </a:extLst>
            </p:cNvPr>
            <p:cNvSpPr/>
            <p:nvPr/>
          </p:nvSpPr>
          <p:spPr bwMode="auto">
            <a:xfrm>
              <a:off x="10381254" y="2220294"/>
              <a:ext cx="1451290" cy="681511"/>
            </a:xfrm>
            <a:prstGeom prst="roundRect">
              <a:avLst/>
            </a:prstGeom>
            <a:solidFill>
              <a:schemeClr val="accent2">
                <a:lumMod val="20000"/>
                <a:lumOff val="80000"/>
              </a:schemeClr>
            </a:solidFill>
            <a:ln w="28575">
              <a:solidFill>
                <a:schemeClr val="accent3"/>
              </a:solidFill>
              <a:prstDash val="lg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2200" dirty="0">
                  <a:ln>
                    <a:solidFill>
                      <a:schemeClr val="bg1">
                        <a:lumMod val="85000"/>
                      </a:schemeClr>
                    </a:solidFill>
                  </a:ln>
                  <a:solidFill>
                    <a:schemeClr val="tx1"/>
                  </a:solidFill>
                  <a:latin typeface="+mj-lt"/>
                </a:rPr>
                <a:t>对象操纵</a:t>
              </a:r>
            </a:p>
          </p:txBody>
        </p:sp>
        <p:grpSp>
          <p:nvGrpSpPr>
            <p:cNvPr id="46" name="组合 45">
              <a:extLst>
                <a:ext uri="{FF2B5EF4-FFF2-40B4-BE49-F238E27FC236}">
                  <a16:creationId xmlns:a16="http://schemas.microsoft.com/office/drawing/2014/main" id="{ED958C70-B7A8-D831-7C50-A7F6777CF6E7}"/>
                </a:ext>
              </a:extLst>
            </p:cNvPr>
            <p:cNvGrpSpPr/>
            <p:nvPr/>
          </p:nvGrpSpPr>
          <p:grpSpPr>
            <a:xfrm>
              <a:off x="336001" y="1479511"/>
              <a:ext cx="3527644" cy="2163076"/>
              <a:chOff x="336001" y="1479511"/>
              <a:chExt cx="3527644" cy="2163076"/>
            </a:xfrm>
            <a:effectLst/>
          </p:grpSpPr>
          <p:sp>
            <p:nvSpPr>
              <p:cNvPr id="47" name="矩形: 圆角 46">
                <a:extLst>
                  <a:ext uri="{FF2B5EF4-FFF2-40B4-BE49-F238E27FC236}">
                    <a16:creationId xmlns:a16="http://schemas.microsoft.com/office/drawing/2014/main" id="{FE61A80B-F41E-41C9-915D-F88450955729}"/>
                  </a:ext>
                </a:extLst>
              </p:cNvPr>
              <p:cNvSpPr/>
              <p:nvPr/>
            </p:nvSpPr>
            <p:spPr bwMode="auto">
              <a:xfrm>
                <a:off x="336001" y="1479511"/>
                <a:ext cx="3527644" cy="2157804"/>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506921" y="3273255"/>
                <a:ext cx="3185804"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头眼协同的场景与目标浏览</a:t>
                </a:r>
              </a:p>
            </p:txBody>
          </p:sp>
          <p:sp>
            <p:nvSpPr>
              <p:cNvPr id="19" name="圆角矩形 30">
                <a:extLst>
                  <a:ext uri="{FF2B5EF4-FFF2-40B4-BE49-F238E27FC236}">
                    <a16:creationId xmlns:a16="http://schemas.microsoft.com/office/drawing/2014/main" id="{097FF585-76A2-4B8D-B7F3-9B9F3017D0AE}"/>
                  </a:ext>
                </a:extLst>
              </p:cNvPr>
              <p:cNvSpPr/>
              <p:nvPr/>
            </p:nvSpPr>
            <p:spPr>
              <a:xfrm>
                <a:off x="2340536" y="1692327"/>
                <a:ext cx="1432999" cy="681418"/>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生成误差感知的选择范围</a:t>
                </a:r>
                <a:endParaRPr lang="en-US" altLang="zh-CN" sz="1400" dirty="0">
                  <a:solidFill>
                    <a:srgbClr val="000000"/>
                  </a:solidFill>
                </a:endParaRPr>
              </a:p>
            </p:txBody>
          </p:sp>
          <p:sp>
            <p:nvSpPr>
              <p:cNvPr id="20" name="圆角矩形 30">
                <a:extLst>
                  <a:ext uri="{FF2B5EF4-FFF2-40B4-BE49-F238E27FC236}">
                    <a16:creationId xmlns:a16="http://schemas.microsoft.com/office/drawing/2014/main" id="{915DE3A6-6D41-4572-8760-B319BC7EBBFD}"/>
                  </a:ext>
                </a:extLst>
              </p:cNvPr>
              <p:cNvSpPr/>
              <p:nvPr/>
            </p:nvSpPr>
            <p:spPr>
              <a:xfrm>
                <a:off x="441841" y="1692327"/>
                <a:ext cx="879654" cy="681419"/>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1" name="圆角矩形 30">
                <a:extLst>
                  <a:ext uri="{FF2B5EF4-FFF2-40B4-BE49-F238E27FC236}">
                    <a16:creationId xmlns:a16="http://schemas.microsoft.com/office/drawing/2014/main" id="{0DB49C50-C817-47CB-9512-1228A98FEC5D}"/>
                  </a:ext>
                </a:extLst>
              </p:cNvPr>
              <p:cNvSpPr/>
              <p:nvPr/>
            </p:nvSpPr>
            <p:spPr>
              <a:xfrm>
                <a:off x="1427335" y="1692327"/>
                <a:ext cx="799358" cy="681418"/>
              </a:xfrm>
              <a:prstGeom prst="roundRect">
                <a:avLst/>
              </a:prstGeom>
              <a:solidFill>
                <a:schemeClr val="accent2">
                  <a:lumMod val="20000"/>
                  <a:lumOff val="80000"/>
                </a:schemeClr>
              </a:solidFill>
              <a:ln w="0"/>
            </p:spPr>
            <p:txBody>
              <a:bodyPr anchor="ctr"/>
              <a:lstStyle/>
              <a:p>
                <a:pPr lvl="0" algn="ctr"/>
                <a:r>
                  <a:rPr lang="zh-CN" altLang="en-US" sz="1400" b="0" dirty="0">
                    <a:solidFill>
                      <a:srgbClr val="000000"/>
                    </a:solidFill>
                  </a:rPr>
                  <a:t>判断</a:t>
                </a:r>
                <a:r>
                  <a:rPr lang="zh-CN" altLang="en-US" sz="1400" dirty="0">
                    <a:solidFill>
                      <a:srgbClr val="000000"/>
                    </a:solidFill>
                  </a:rPr>
                  <a:t>驻留</a:t>
                </a:r>
                <a:r>
                  <a:rPr lang="zh-CN" altLang="en-US" sz="1400" b="0" dirty="0">
                    <a:solidFill>
                      <a:srgbClr val="000000"/>
                    </a:solidFill>
                  </a:rPr>
                  <a:t>点</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533BBB07-423A-4A12-BA3F-ACD9625B0D3D}"/>
                  </a:ext>
                </a:extLst>
              </p:cNvPr>
              <p:cNvSpPr/>
              <p:nvPr/>
            </p:nvSpPr>
            <p:spPr>
              <a:xfrm>
                <a:off x="2330710" y="2507883"/>
                <a:ext cx="1452651"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标定候选</a:t>
                </a:r>
                <a:endParaRPr lang="en-US" altLang="zh-CN" sz="1400" b="0" dirty="0">
                  <a:solidFill>
                    <a:srgbClr val="000000"/>
                  </a:solidFill>
                </a:endParaRPr>
              </a:p>
              <a:p>
                <a:pPr lvl="0" algn="ctr"/>
                <a:r>
                  <a:rPr lang="zh-CN" sz="1400" b="0" dirty="0">
                    <a:solidFill>
                      <a:srgbClr val="000000"/>
                    </a:solidFill>
                  </a:rPr>
                  <a:t>目标集</a:t>
                </a:r>
              </a:p>
            </p:txBody>
          </p:sp>
          <p:sp>
            <p:nvSpPr>
              <p:cNvPr id="23" name="圆角矩形 30">
                <a:extLst>
                  <a:ext uri="{FF2B5EF4-FFF2-40B4-BE49-F238E27FC236}">
                    <a16:creationId xmlns:a16="http://schemas.microsoft.com/office/drawing/2014/main" id="{A0805AB7-40BE-4389-AC9B-6B40589B64BD}"/>
                  </a:ext>
                </a:extLst>
              </p:cNvPr>
              <p:cNvSpPr/>
              <p:nvPr/>
            </p:nvSpPr>
            <p:spPr>
              <a:xfrm>
                <a:off x="441842" y="2507883"/>
                <a:ext cx="1745053"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被选中物体</a:t>
                </a:r>
                <a:endParaRPr lang="en-US" altLang="zh-CN" sz="1400" b="0" dirty="0">
                  <a:solidFill>
                    <a:srgbClr val="000000"/>
                  </a:solidFill>
                </a:endParaRPr>
              </a:p>
              <a:p>
                <a:pPr lvl="0" algn="ctr"/>
                <a:r>
                  <a:rPr lang="zh-CN" sz="1400" b="0" dirty="0">
                    <a:solidFill>
                      <a:srgbClr val="000000"/>
                    </a:solidFill>
                  </a:rPr>
                  <a:t>边缘</a:t>
                </a:r>
                <a:r>
                  <a:rPr lang="en-US" sz="1400" b="0" dirty="0" err="1">
                    <a:solidFill>
                      <a:srgbClr val="000000"/>
                    </a:solidFill>
                  </a:rPr>
                  <a:t>高亮</a:t>
                </a:r>
                <a:endParaRPr lang="en-US" sz="1400" b="0" dirty="0">
                  <a:solidFill>
                    <a:srgbClr val="000000"/>
                  </a:solidFill>
                </a:endParaRPr>
              </a:p>
            </p:txBody>
          </p:sp>
          <p:cxnSp>
            <p:nvCxnSpPr>
              <p:cNvPr id="10" name="直接箭头连接符 9">
                <a:extLst>
                  <a:ext uri="{FF2B5EF4-FFF2-40B4-BE49-F238E27FC236}">
                    <a16:creationId xmlns:a16="http://schemas.microsoft.com/office/drawing/2014/main" id="{4AF3E473-378E-0929-DDD8-D8E602845FFA}"/>
                  </a:ext>
                </a:extLst>
              </p:cNvPr>
              <p:cNvCxnSpPr>
                <a:stCxn id="20" idx="3"/>
                <a:endCxn id="21" idx="1"/>
              </p:cNvCxnSpPr>
              <p:nvPr/>
            </p:nvCxnSpPr>
            <p:spPr bwMode="auto">
              <a:xfrm flipV="1">
                <a:off x="1321495" y="2033036"/>
                <a:ext cx="105840"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接箭头连接符 11">
                <a:extLst>
                  <a:ext uri="{FF2B5EF4-FFF2-40B4-BE49-F238E27FC236}">
                    <a16:creationId xmlns:a16="http://schemas.microsoft.com/office/drawing/2014/main" id="{0BBF94D8-639A-18B3-A70F-6D227DD33A7E}"/>
                  </a:ext>
                </a:extLst>
              </p:cNvPr>
              <p:cNvCxnSpPr>
                <a:stCxn id="21" idx="3"/>
                <a:endCxn id="19" idx="1"/>
              </p:cNvCxnSpPr>
              <p:nvPr/>
            </p:nvCxnSpPr>
            <p:spPr bwMode="auto">
              <a:xfrm>
                <a:off x="2226693" y="2033036"/>
                <a:ext cx="113843"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4" name="直接箭头连接符 13">
                <a:extLst>
                  <a:ext uri="{FF2B5EF4-FFF2-40B4-BE49-F238E27FC236}">
                    <a16:creationId xmlns:a16="http://schemas.microsoft.com/office/drawing/2014/main" id="{9E62CB4E-B584-88AB-65B1-AAFB8D710662}"/>
                  </a:ext>
                </a:extLst>
              </p:cNvPr>
              <p:cNvCxnSpPr>
                <a:stCxn id="19" idx="2"/>
                <a:endCxn id="22" idx="0"/>
              </p:cNvCxnSpPr>
              <p:nvPr/>
            </p:nvCxnSpPr>
            <p:spPr bwMode="auto">
              <a:xfrm>
                <a:off x="3057036" y="2373745"/>
                <a:ext cx="0" cy="13413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6" name="直接箭头连接符 15">
                <a:extLst>
                  <a:ext uri="{FF2B5EF4-FFF2-40B4-BE49-F238E27FC236}">
                    <a16:creationId xmlns:a16="http://schemas.microsoft.com/office/drawing/2014/main" id="{2C713DA0-049C-6C50-70C6-79CE0F270D4E}"/>
                  </a:ext>
                </a:extLst>
              </p:cNvPr>
              <p:cNvCxnSpPr>
                <a:cxnSpLocks/>
                <a:stCxn id="22" idx="1"/>
                <a:endCxn id="23" idx="3"/>
              </p:cNvCxnSpPr>
              <p:nvPr/>
            </p:nvCxnSpPr>
            <p:spPr bwMode="auto">
              <a:xfrm flipH="1">
                <a:off x="2186895" y="2829594"/>
                <a:ext cx="143815"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nvGrpSpPr>
            <p:cNvPr id="42" name="组合 41">
              <a:extLst>
                <a:ext uri="{FF2B5EF4-FFF2-40B4-BE49-F238E27FC236}">
                  <a16:creationId xmlns:a16="http://schemas.microsoft.com/office/drawing/2014/main" id="{C131EFAC-D06A-D7D8-CAAF-68BE1C0987AA}"/>
                </a:ext>
              </a:extLst>
            </p:cNvPr>
            <p:cNvGrpSpPr/>
            <p:nvPr/>
          </p:nvGrpSpPr>
          <p:grpSpPr>
            <a:xfrm>
              <a:off x="4203453" y="1482148"/>
              <a:ext cx="2540619" cy="2157803"/>
              <a:chOff x="4203453" y="1484784"/>
              <a:chExt cx="2540619" cy="2157803"/>
            </a:xfrm>
            <a:effectLst/>
          </p:grpSpPr>
          <p:sp>
            <p:nvSpPr>
              <p:cNvPr id="59" name="矩形: 圆角 58">
                <a:extLst>
                  <a:ext uri="{FF2B5EF4-FFF2-40B4-BE49-F238E27FC236}">
                    <a16:creationId xmlns:a16="http://schemas.microsoft.com/office/drawing/2014/main" id="{4C2EE836-65A9-4223-9BD2-36B1F808C20B}"/>
                  </a:ext>
                </a:extLst>
              </p:cNvPr>
              <p:cNvSpPr/>
              <p:nvPr/>
            </p:nvSpPr>
            <p:spPr bwMode="auto">
              <a:xfrm>
                <a:off x="4203453" y="1484784"/>
                <a:ext cx="2540619" cy="2157803"/>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4342683" y="3273255"/>
                <a:ext cx="2262158"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头眼协同的目标选择</a:t>
                </a:r>
              </a:p>
            </p:txBody>
          </p:sp>
          <p:grpSp>
            <p:nvGrpSpPr>
              <p:cNvPr id="31" name="组合 30">
                <a:extLst>
                  <a:ext uri="{FF2B5EF4-FFF2-40B4-BE49-F238E27FC236}">
                    <a16:creationId xmlns:a16="http://schemas.microsoft.com/office/drawing/2014/main" id="{4A9569B2-510A-4D49-D0FE-371DEA977EA5}"/>
                  </a:ext>
                </a:extLst>
              </p:cNvPr>
              <p:cNvGrpSpPr/>
              <p:nvPr/>
            </p:nvGrpSpPr>
            <p:grpSpPr>
              <a:xfrm>
                <a:off x="4304695" y="1692327"/>
                <a:ext cx="2338135" cy="1458978"/>
                <a:chOff x="4333929" y="1692327"/>
                <a:chExt cx="2338135" cy="1458978"/>
              </a:xfrm>
            </p:grpSpPr>
            <p:sp>
              <p:nvSpPr>
                <p:cNvPr id="48" name="圆角矩形 30">
                  <a:extLst>
                    <a:ext uri="{FF2B5EF4-FFF2-40B4-BE49-F238E27FC236}">
                      <a16:creationId xmlns:a16="http://schemas.microsoft.com/office/drawing/2014/main" id="{CCEE8133-A3E4-4A5D-8138-8FF5BC40EEA4}"/>
                    </a:ext>
                  </a:extLst>
                </p:cNvPr>
                <p:cNvSpPr/>
                <p:nvPr/>
              </p:nvSpPr>
              <p:spPr>
                <a:xfrm>
                  <a:off x="4333929" y="1692327"/>
                  <a:ext cx="1046869" cy="681418"/>
                </a:xfrm>
                <a:prstGeom prst="roundRect">
                  <a:avLst/>
                </a:prstGeom>
                <a:solidFill>
                  <a:schemeClr val="accent2">
                    <a:lumMod val="20000"/>
                    <a:lumOff val="80000"/>
                  </a:schemeClr>
                </a:solidFill>
                <a:ln w="0"/>
              </p:spPr>
              <p:txBody>
                <a:bodyPr anchor="ctr"/>
                <a:lstStyle/>
                <a:p>
                  <a:pPr lvl="0" algn="ctr"/>
                  <a:r>
                    <a:rPr lang="zh-CN" sz="1400" dirty="0"/>
                    <a:t>缓存当前选择目标信息</a:t>
                  </a:r>
                </a:p>
              </p:txBody>
            </p:sp>
            <p:sp>
              <p:nvSpPr>
                <p:cNvPr id="49" name="圆角矩形 30">
                  <a:extLst>
                    <a:ext uri="{FF2B5EF4-FFF2-40B4-BE49-F238E27FC236}">
                      <a16:creationId xmlns:a16="http://schemas.microsoft.com/office/drawing/2014/main" id="{B9BFA278-F16D-403A-95BD-12CD502E3229}"/>
                    </a:ext>
                  </a:extLst>
                </p:cNvPr>
                <p:cNvSpPr/>
                <p:nvPr/>
              </p:nvSpPr>
              <p:spPr>
                <a:xfrm>
                  <a:off x="5515726" y="1692327"/>
                  <a:ext cx="1154831" cy="681418"/>
                </a:xfrm>
                <a:prstGeom prst="roundRect">
                  <a:avLst/>
                </a:prstGeom>
                <a:solidFill>
                  <a:schemeClr val="accent2">
                    <a:lumMod val="20000"/>
                    <a:lumOff val="80000"/>
                  </a:schemeClr>
                </a:soli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52" name="圆角矩形 30">
                  <a:extLst>
                    <a:ext uri="{FF2B5EF4-FFF2-40B4-BE49-F238E27FC236}">
                      <a16:creationId xmlns:a16="http://schemas.microsoft.com/office/drawing/2014/main" id="{525C127F-3D62-45B9-A12B-A5140DA83059}"/>
                    </a:ext>
                  </a:extLst>
                </p:cNvPr>
                <p:cNvSpPr/>
                <p:nvPr/>
              </p:nvSpPr>
              <p:spPr>
                <a:xfrm>
                  <a:off x="4335406" y="2507883"/>
                  <a:ext cx="1043915" cy="643422"/>
                </a:xfrm>
                <a:prstGeom prst="roundRect">
                  <a:avLst/>
                </a:prstGeom>
                <a:solidFill>
                  <a:schemeClr val="accent2">
                    <a:lumMod val="20000"/>
                    <a:lumOff val="80000"/>
                  </a:schemeClr>
                </a:solidFill>
                <a:ln w="0"/>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sp>
              <p:nvSpPr>
                <p:cNvPr id="58" name="圆角矩形 30">
                  <a:extLst>
                    <a:ext uri="{FF2B5EF4-FFF2-40B4-BE49-F238E27FC236}">
                      <a16:creationId xmlns:a16="http://schemas.microsoft.com/office/drawing/2014/main" id="{F0AA3290-20B2-486C-ACD2-54D8FDE8605B}"/>
                    </a:ext>
                  </a:extLst>
                </p:cNvPr>
                <p:cNvSpPr/>
                <p:nvPr/>
              </p:nvSpPr>
              <p:spPr>
                <a:xfrm>
                  <a:off x="5514219" y="2510426"/>
                  <a:ext cx="1157845" cy="638337"/>
                </a:xfrm>
                <a:prstGeom prst="roundRect">
                  <a:avLst/>
                </a:prstGeom>
                <a:solidFill>
                  <a:schemeClr val="accent2">
                    <a:lumMod val="20000"/>
                    <a:lumOff val="80000"/>
                  </a:schemeClr>
                </a:solidFill>
                <a:ln w="19050">
                  <a:solidFill>
                    <a:schemeClr val="accent3"/>
                  </a:solidFill>
                  <a:prstDash val="lgDashDotDot"/>
                </a:ln>
              </p:spPr>
              <p:txBody>
                <a:bodyPr anchor="ctr"/>
                <a:lstStyle/>
                <a:p>
                  <a:pPr lvl="0" algn="ctr"/>
                  <a:r>
                    <a:rPr lang="zh-CN" altLang="zh-CN" sz="1400" dirty="0"/>
                    <a:t>歧义检测</a:t>
                  </a:r>
                </a:p>
              </p:txBody>
            </p:sp>
            <p:cxnSp>
              <p:nvCxnSpPr>
                <p:cNvPr id="26" name="直接箭头连接符 25">
                  <a:extLst>
                    <a:ext uri="{FF2B5EF4-FFF2-40B4-BE49-F238E27FC236}">
                      <a16:creationId xmlns:a16="http://schemas.microsoft.com/office/drawing/2014/main" id="{9DECD09A-1F51-574E-F52A-69A1A24E69AE}"/>
                    </a:ext>
                  </a:extLst>
                </p:cNvPr>
                <p:cNvCxnSpPr>
                  <a:stCxn id="48" idx="3"/>
                  <a:endCxn id="49" idx="1"/>
                </p:cNvCxnSpPr>
                <p:nvPr/>
              </p:nvCxnSpPr>
              <p:spPr bwMode="auto">
                <a:xfrm>
                  <a:off x="5380798" y="2033036"/>
                  <a:ext cx="134928"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8" name="直接箭头连接符 27">
                  <a:extLst>
                    <a:ext uri="{FF2B5EF4-FFF2-40B4-BE49-F238E27FC236}">
                      <a16:creationId xmlns:a16="http://schemas.microsoft.com/office/drawing/2014/main" id="{0392F4B7-B25B-2728-D726-85FD0B52A11E}"/>
                    </a:ext>
                  </a:extLst>
                </p:cNvPr>
                <p:cNvCxnSpPr>
                  <a:stCxn id="49" idx="2"/>
                  <a:endCxn id="58" idx="0"/>
                </p:cNvCxnSpPr>
                <p:nvPr/>
              </p:nvCxnSpPr>
              <p:spPr bwMode="auto">
                <a:xfrm>
                  <a:off x="6093142" y="2373745"/>
                  <a:ext cx="0" cy="13668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0" name="直接箭头连接符 29">
                  <a:extLst>
                    <a:ext uri="{FF2B5EF4-FFF2-40B4-BE49-F238E27FC236}">
                      <a16:creationId xmlns:a16="http://schemas.microsoft.com/office/drawing/2014/main" id="{550ECA40-F019-53A7-1E7D-96D8E3220C23}"/>
                    </a:ext>
                  </a:extLst>
                </p:cNvPr>
                <p:cNvCxnSpPr>
                  <a:stCxn id="58" idx="1"/>
                  <a:endCxn id="52" idx="3"/>
                </p:cNvCxnSpPr>
                <p:nvPr/>
              </p:nvCxnSpPr>
              <p:spPr bwMode="auto">
                <a:xfrm flipH="1" flipV="1">
                  <a:off x="5379321" y="2829594"/>
                  <a:ext cx="134898" cy="1"/>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grpSp>
          <p:nvGrpSpPr>
            <p:cNvPr id="40" name="组合 39">
              <a:extLst>
                <a:ext uri="{FF2B5EF4-FFF2-40B4-BE49-F238E27FC236}">
                  <a16:creationId xmlns:a16="http://schemas.microsoft.com/office/drawing/2014/main" id="{9125C5B0-6843-F839-BE25-5F8CC7830DE9}"/>
                </a:ext>
              </a:extLst>
            </p:cNvPr>
            <p:cNvGrpSpPr/>
            <p:nvPr/>
          </p:nvGrpSpPr>
          <p:grpSpPr>
            <a:xfrm>
              <a:off x="6876630" y="1482148"/>
              <a:ext cx="3375070" cy="2157803"/>
              <a:chOff x="6876630" y="1463694"/>
              <a:chExt cx="3375070" cy="2157803"/>
            </a:xfrm>
            <a:effectLst/>
          </p:grpSpPr>
          <p:grpSp>
            <p:nvGrpSpPr>
              <p:cNvPr id="38" name="组合 37">
                <a:extLst>
                  <a:ext uri="{FF2B5EF4-FFF2-40B4-BE49-F238E27FC236}">
                    <a16:creationId xmlns:a16="http://schemas.microsoft.com/office/drawing/2014/main" id="{13654C75-7415-75ED-DD64-ACF46EAA5055}"/>
                  </a:ext>
                </a:extLst>
              </p:cNvPr>
              <p:cNvGrpSpPr/>
              <p:nvPr/>
            </p:nvGrpSpPr>
            <p:grpSpPr>
              <a:xfrm>
                <a:off x="6876630" y="1463694"/>
                <a:ext cx="3375070" cy="2157803"/>
                <a:chOff x="7082853" y="1484784"/>
                <a:chExt cx="3375070" cy="2157803"/>
              </a:xfrm>
            </p:grpSpPr>
            <p:sp>
              <p:nvSpPr>
                <p:cNvPr id="112" name="矩形: 圆角 111">
                  <a:extLst>
                    <a:ext uri="{FF2B5EF4-FFF2-40B4-BE49-F238E27FC236}">
                      <a16:creationId xmlns:a16="http://schemas.microsoft.com/office/drawing/2014/main" id="{6546D66C-4E15-4715-BE1B-F89623906C0C}"/>
                    </a:ext>
                  </a:extLst>
                </p:cNvPr>
                <p:cNvSpPr/>
                <p:nvPr/>
              </p:nvSpPr>
              <p:spPr bwMode="auto">
                <a:xfrm>
                  <a:off x="7288630" y="1484784"/>
                  <a:ext cx="2963517" cy="2157802"/>
                </a:xfrm>
                <a:prstGeom prst="roundRect">
                  <a:avLst/>
                </a:prstGeom>
                <a:solidFill>
                  <a:srgbClr val="D6EAE6"/>
                </a:solidFill>
                <a:ln w="28575">
                  <a:solidFill>
                    <a:schemeClr val="accent3"/>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082853" y="3273255"/>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头眼协同的对象操纵</a:t>
                  </a:r>
                </a:p>
              </p:txBody>
            </p:sp>
          </p:grpSp>
          <p:grpSp>
            <p:nvGrpSpPr>
              <p:cNvPr id="39" name="组合 38">
                <a:extLst>
                  <a:ext uri="{FF2B5EF4-FFF2-40B4-BE49-F238E27FC236}">
                    <a16:creationId xmlns:a16="http://schemas.microsoft.com/office/drawing/2014/main" id="{5EC6D4BC-E525-5C2D-3894-3305606BD686}"/>
                  </a:ext>
                </a:extLst>
              </p:cNvPr>
              <p:cNvGrpSpPr/>
              <p:nvPr/>
            </p:nvGrpSpPr>
            <p:grpSpPr>
              <a:xfrm>
                <a:off x="7232017" y="1692326"/>
                <a:ext cx="2664296" cy="1456437"/>
                <a:chOff x="7248128" y="1692326"/>
                <a:chExt cx="2664296" cy="1456437"/>
              </a:xfrm>
            </p:grpSpPr>
            <p:sp>
              <p:nvSpPr>
                <p:cNvPr id="88" name="圆角矩形 30">
                  <a:extLst>
                    <a:ext uri="{FF2B5EF4-FFF2-40B4-BE49-F238E27FC236}">
                      <a16:creationId xmlns:a16="http://schemas.microsoft.com/office/drawing/2014/main" id="{248F1420-6A29-49DE-8FF0-EB64989F3D13}"/>
                    </a:ext>
                  </a:extLst>
                </p:cNvPr>
                <p:cNvSpPr/>
                <p:nvPr/>
              </p:nvSpPr>
              <p:spPr>
                <a:xfrm>
                  <a:off x="7248128" y="1692326"/>
                  <a:ext cx="1241781" cy="678924"/>
                </a:xfrm>
                <a:prstGeom prst="roundRect">
                  <a:avLst/>
                </a:prstGeom>
                <a:solidFill>
                  <a:schemeClr val="accent2">
                    <a:lumMod val="20000"/>
                    <a:lumOff val="80000"/>
                  </a:schemeClr>
                </a:solidFill>
                <a:ln w="0"/>
              </p:spPr>
              <p:txBody>
                <a:bodyPr anchor="ctr"/>
                <a:lstStyle/>
                <a:p>
                  <a:pPr lvl="0" algn="ctr"/>
                  <a:r>
                    <a:rPr lang="zh-CN" altLang="en-US" sz="1400" dirty="0"/>
                    <a:t>缩放和旋转辅助柄生成</a:t>
                  </a:r>
                  <a:endParaRPr lang="zh-CN" sz="1400" dirty="0"/>
                </a:p>
              </p:txBody>
            </p:sp>
            <p:sp>
              <p:nvSpPr>
                <p:cNvPr id="89" name="圆角矩形 30">
                  <a:extLst>
                    <a:ext uri="{FF2B5EF4-FFF2-40B4-BE49-F238E27FC236}">
                      <a16:creationId xmlns:a16="http://schemas.microsoft.com/office/drawing/2014/main" id="{C02A0A2D-EB38-4E02-94E3-EDFDF44798F5}"/>
                    </a:ext>
                  </a:extLst>
                </p:cNvPr>
                <p:cNvSpPr/>
                <p:nvPr/>
              </p:nvSpPr>
              <p:spPr>
                <a:xfrm>
                  <a:off x="8657035" y="1692327"/>
                  <a:ext cx="1255389" cy="678923"/>
                </a:xfrm>
                <a:prstGeom prst="roundRect">
                  <a:avLst/>
                </a:prstGeom>
                <a:solidFill>
                  <a:schemeClr val="accent2">
                    <a:lumMod val="20000"/>
                    <a:lumOff val="80000"/>
                  </a:schemeClr>
                </a:solidFill>
                <a:ln w="0"/>
              </p:spPr>
              <p:txBody>
                <a:bodyPr anchor="ctr"/>
                <a:lstStyle/>
                <a:p>
                  <a:pPr lvl="0" algn="ctr"/>
                  <a:r>
                    <a:rPr lang="zh-CN" sz="1400" dirty="0"/>
                    <a:t>选择</a:t>
                  </a:r>
                  <a:r>
                    <a:rPr lang="zh-CN" altLang="en-US" sz="1400" dirty="0"/>
                    <a:t>缩放或旋转的凝视</a:t>
                  </a:r>
                  <a:endParaRPr lang="zh-CN" sz="1400" dirty="0"/>
                </a:p>
              </p:txBody>
            </p:sp>
            <p:sp>
              <p:nvSpPr>
                <p:cNvPr id="91" name="圆角矩形 30">
                  <a:extLst>
                    <a:ext uri="{FF2B5EF4-FFF2-40B4-BE49-F238E27FC236}">
                      <a16:creationId xmlns:a16="http://schemas.microsoft.com/office/drawing/2014/main" id="{6FCB589F-8778-453F-B19D-2DA15F6EFA67}"/>
                    </a:ext>
                  </a:extLst>
                </p:cNvPr>
                <p:cNvSpPr/>
                <p:nvPr/>
              </p:nvSpPr>
              <p:spPr>
                <a:xfrm>
                  <a:off x="8663840" y="2508112"/>
                  <a:ext cx="1241779" cy="637773"/>
                </a:xfrm>
                <a:prstGeom prst="roundRect">
                  <a:avLst/>
                </a:prstGeom>
                <a:solidFill>
                  <a:schemeClr val="accent2">
                    <a:lumMod val="20000"/>
                    <a:lumOff val="80000"/>
                  </a:schemeClr>
                </a:solidFill>
                <a:ln w="0"/>
              </p:spPr>
              <p:txBody>
                <a:bodyPr anchor="ctr"/>
                <a:lstStyle/>
                <a:p>
                  <a:pPr lvl="0" algn="ctr"/>
                  <a:r>
                    <a:rPr lang="zh-CN" altLang="en-CN" sz="1400" dirty="0"/>
                    <a:t>头部运动</a:t>
                  </a:r>
                  <a:r>
                    <a:rPr lang="zh-CN" altLang="en-US" sz="1400" dirty="0"/>
                    <a:t>操纵空间</a:t>
                  </a:r>
                  <a:endParaRPr lang="zh-CN" sz="1400" dirty="0"/>
                </a:p>
              </p:txBody>
            </p:sp>
            <p:sp>
              <p:nvSpPr>
                <p:cNvPr id="100" name="圆角矩形 30">
                  <a:extLst>
                    <a:ext uri="{FF2B5EF4-FFF2-40B4-BE49-F238E27FC236}">
                      <a16:creationId xmlns:a16="http://schemas.microsoft.com/office/drawing/2014/main" id="{32C07EFA-8F97-4745-AD79-01F005C96CF1}"/>
                    </a:ext>
                  </a:extLst>
                </p:cNvPr>
                <p:cNvSpPr/>
                <p:nvPr/>
              </p:nvSpPr>
              <p:spPr>
                <a:xfrm>
                  <a:off x="7248128" y="2505234"/>
                  <a:ext cx="1241780" cy="643529"/>
                </a:xfrm>
                <a:prstGeom prst="roundRect">
                  <a:avLst/>
                </a:prstGeom>
                <a:solidFill>
                  <a:schemeClr val="accent2">
                    <a:lumMod val="20000"/>
                    <a:lumOff val="80000"/>
                  </a:schemeClr>
                </a:solidFill>
                <a:ln w="0"/>
              </p:spPr>
              <p:txBody>
                <a:bodyPr anchor="ctr"/>
                <a:lstStyle/>
                <a:p>
                  <a:pPr lvl="0" algn="ctr"/>
                  <a:r>
                    <a:rPr lang="zh-CN" altLang="en-US" sz="1400" dirty="0"/>
                    <a:t>快速两次眨眼</a:t>
                  </a:r>
                  <a:r>
                    <a:rPr lang="zh-CN" sz="1400" dirty="0"/>
                    <a:t>输入确认</a:t>
                  </a:r>
                </a:p>
              </p:txBody>
            </p:sp>
            <p:cxnSp>
              <p:nvCxnSpPr>
                <p:cNvPr id="33" name="直接箭头连接符 32">
                  <a:extLst>
                    <a:ext uri="{FF2B5EF4-FFF2-40B4-BE49-F238E27FC236}">
                      <a16:creationId xmlns:a16="http://schemas.microsoft.com/office/drawing/2014/main" id="{A49A78E9-D904-5B2B-7B24-FBF3A3D663F7}"/>
                    </a:ext>
                  </a:extLst>
                </p:cNvPr>
                <p:cNvCxnSpPr>
                  <a:stCxn id="88" idx="3"/>
                  <a:endCxn id="89" idx="1"/>
                </p:cNvCxnSpPr>
                <p:nvPr/>
              </p:nvCxnSpPr>
              <p:spPr bwMode="auto">
                <a:xfrm>
                  <a:off x="8489909" y="2031788"/>
                  <a:ext cx="167126"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5" name="直接箭头连接符 34">
                  <a:extLst>
                    <a:ext uri="{FF2B5EF4-FFF2-40B4-BE49-F238E27FC236}">
                      <a16:creationId xmlns:a16="http://schemas.microsoft.com/office/drawing/2014/main" id="{C21E3AC7-EDC4-7187-B13F-F02FEDD2A924}"/>
                    </a:ext>
                  </a:extLst>
                </p:cNvPr>
                <p:cNvCxnSpPr>
                  <a:stCxn id="89" idx="2"/>
                  <a:endCxn id="91" idx="0"/>
                </p:cNvCxnSpPr>
                <p:nvPr/>
              </p:nvCxnSpPr>
              <p:spPr bwMode="auto">
                <a:xfrm>
                  <a:off x="9284730" y="2371250"/>
                  <a:ext cx="0" cy="13686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7" name="直接箭头连接符 36">
                  <a:extLst>
                    <a:ext uri="{FF2B5EF4-FFF2-40B4-BE49-F238E27FC236}">
                      <a16:creationId xmlns:a16="http://schemas.microsoft.com/office/drawing/2014/main" id="{3D1F0932-50AB-3188-DFA6-40FEBBF50892}"/>
                    </a:ext>
                  </a:extLst>
                </p:cNvPr>
                <p:cNvCxnSpPr>
                  <a:stCxn id="91" idx="1"/>
                </p:cNvCxnSpPr>
                <p:nvPr/>
              </p:nvCxnSpPr>
              <p:spPr bwMode="auto">
                <a:xfrm flipH="1">
                  <a:off x="8489908" y="2826999"/>
                  <a:ext cx="173932" cy="2595"/>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sp>
          <p:nvSpPr>
            <p:cNvPr id="43" name="箭头: 右 42">
              <a:extLst>
                <a:ext uri="{FF2B5EF4-FFF2-40B4-BE49-F238E27FC236}">
                  <a16:creationId xmlns:a16="http://schemas.microsoft.com/office/drawing/2014/main" id="{1D5CDD71-B1D9-6ACC-8090-52E934B48F81}"/>
                </a:ext>
              </a:extLst>
            </p:cNvPr>
            <p:cNvSpPr/>
            <p:nvPr/>
          </p:nvSpPr>
          <p:spPr bwMode="auto">
            <a:xfrm>
              <a:off x="393576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4" name="箭头: 右 43">
              <a:extLst>
                <a:ext uri="{FF2B5EF4-FFF2-40B4-BE49-F238E27FC236}">
                  <a16:creationId xmlns:a16="http://schemas.microsoft.com/office/drawing/2014/main" id="{16E6AF3D-0C85-2502-1676-F46905F3B98A}"/>
                </a:ext>
              </a:extLst>
            </p:cNvPr>
            <p:cNvSpPr/>
            <p:nvPr/>
          </p:nvSpPr>
          <p:spPr bwMode="auto">
            <a:xfrm>
              <a:off x="682071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5" name="箭头: 右 44">
              <a:extLst>
                <a:ext uri="{FF2B5EF4-FFF2-40B4-BE49-F238E27FC236}">
                  <a16:creationId xmlns:a16="http://schemas.microsoft.com/office/drawing/2014/main" id="{BE8396E1-B070-2B7A-4663-8BFCDD054651}"/>
                </a:ext>
              </a:extLst>
            </p:cNvPr>
            <p:cNvSpPr/>
            <p:nvPr/>
          </p:nvSpPr>
          <p:spPr bwMode="auto">
            <a:xfrm>
              <a:off x="10103388"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spTree>
    <p:extLst>
      <p:ext uri="{BB962C8B-B14F-4D97-AF65-F5344CB8AC3E}">
        <p14:creationId xmlns:p14="http://schemas.microsoft.com/office/powerpoint/2010/main" val="386453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问题</a:t>
            </a:r>
            <a:r>
              <a:rPr lang="zh-CN" altLang="en-US" dirty="0"/>
              <a:t>和难点</a:t>
            </a:r>
            <a:endParaRPr lang="en-US" altLang="zh-CN" dirty="0"/>
          </a:p>
        </p:txBody>
      </p:sp>
      <p:sp>
        <p:nvSpPr>
          <p:cNvPr id="3" name="标题 2"/>
          <p:cNvSpPr>
            <a:spLocks noGrp="1"/>
          </p:cNvSpPr>
          <p:nvPr>
            <p:ph type="title"/>
          </p:nvPr>
        </p:nvSpPr>
        <p:spPr/>
        <p:txBody>
          <a:bodyPr/>
          <a:lstStyle/>
          <a:p>
            <a:r>
              <a:rPr lang="zh-CN" altLang="en-US" dirty="0"/>
              <a:t>三、研究内容</a:t>
            </a:r>
          </a:p>
        </p:txBody>
      </p:sp>
      <p:sp>
        <p:nvSpPr>
          <p:cNvPr id="4" name="TextBox 3">
            <a:extLst>
              <a:ext uri="{FF2B5EF4-FFF2-40B4-BE49-F238E27FC236}">
                <a16:creationId xmlns:a16="http://schemas.microsoft.com/office/drawing/2014/main" id="{DD5F2C16-C047-80D8-920E-3BC02D24BAC4}"/>
              </a:ext>
            </a:extLst>
          </p:cNvPr>
          <p:cNvSpPr txBox="1"/>
          <p:nvPr/>
        </p:nvSpPr>
        <p:spPr>
          <a:xfrm>
            <a:off x="695400" y="1388333"/>
            <a:ext cx="10729192" cy="3662541"/>
          </a:xfrm>
          <a:prstGeom prst="rect">
            <a:avLst/>
          </a:prstGeom>
          <a:solidFill>
            <a:schemeClr val="bg1"/>
          </a:solidFill>
        </p:spPr>
        <p:txBody>
          <a:bodyPr wrap="square" rtlCol="0" anchor="t">
            <a:spAutoFit/>
          </a:bodyPr>
          <a:lstStyle/>
          <a:p>
            <a:r>
              <a:rPr lang="zh-CN" altLang="en-US" sz="2800" b="1" dirty="0">
                <a:solidFill>
                  <a:srgbClr val="FF0000"/>
                </a:solidFill>
                <a:latin typeface="+mn-ea"/>
                <a:ea typeface="+mn-ea"/>
                <a:cs typeface="Cambria Math" panose="02040503050406030204" pitchFamily="18" charset="0"/>
              </a:rPr>
              <a:t>问题</a:t>
            </a:r>
            <a:endParaRPr lang="en-US" altLang="zh-CN" sz="2200" b="1" dirty="0">
              <a:latin typeface="+mn-ea"/>
              <a:ea typeface="+mn-ea"/>
              <a:cs typeface="Cambria Math" panose="02040503050406030204" pitchFamily="18" charset="0"/>
            </a:endParaRPr>
          </a:p>
          <a:p>
            <a:pPr algn="l"/>
            <a:r>
              <a:rPr lang="zh-CN" altLang="en-US" sz="2200" dirty="0">
                <a:latin typeface="+mn-ea"/>
                <a:ea typeface="+mn-ea"/>
                <a:cs typeface="Cambria Math" panose="02040503050406030204" pitchFamily="18" charset="0"/>
              </a:rPr>
              <a:t>如何确定一套快速、准确、易用的虚拟现实头眼协同对象操纵方法？</a:t>
            </a:r>
            <a:endParaRPr lang="en-US" altLang="zh-CN" sz="2200" dirty="0">
              <a:latin typeface="+mn-ea"/>
              <a:ea typeface="+mn-ea"/>
              <a:cs typeface="Cambria Math" panose="02040503050406030204" pitchFamily="18" charset="0"/>
            </a:endParaRPr>
          </a:p>
          <a:p>
            <a:r>
              <a:rPr lang="zh-CN" altLang="en-US" sz="2800" b="1" dirty="0">
                <a:solidFill>
                  <a:srgbClr val="FF0000"/>
                </a:solidFill>
                <a:latin typeface="+mn-ea"/>
                <a:ea typeface="+mn-ea"/>
                <a:cs typeface="Cambria Math" panose="02040503050406030204" pitchFamily="18" charset="0"/>
              </a:rPr>
              <a:t>难点</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通过眼动可获取的信号有限，因为眼球本身无法做出多样化的动作；</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由于本能行为的干扰（如无意识的眨眼），眼动信号解析难度大；</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已有的基于眼动追踪的对象操纵方法使用负担非常大，主要是因为操作流程复杂并且需要视线高度集中，容易产生眼球生理性疲劳。需要考虑以尽可能少的头眼动作组合和尽可能小的专注度要求完成复杂的对象操纵步骤。</a:t>
            </a: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p:txBody>
      </p:sp>
      <p:grpSp>
        <p:nvGrpSpPr>
          <p:cNvPr id="11" name="Group 10">
            <a:extLst>
              <a:ext uri="{FF2B5EF4-FFF2-40B4-BE49-F238E27FC236}">
                <a16:creationId xmlns:a16="http://schemas.microsoft.com/office/drawing/2014/main" id="{3529566F-7C51-C1AF-CA7A-6C8FA4B9347B}"/>
              </a:ext>
            </a:extLst>
          </p:cNvPr>
          <p:cNvGrpSpPr/>
          <p:nvPr/>
        </p:nvGrpSpPr>
        <p:grpSpPr>
          <a:xfrm>
            <a:off x="3009104" y="4653136"/>
            <a:ext cx="3063614" cy="2031613"/>
            <a:chOff x="757659" y="4653136"/>
            <a:chExt cx="3063614" cy="2031613"/>
          </a:xfrm>
        </p:grpSpPr>
        <p:pic>
          <p:nvPicPr>
            <p:cNvPr id="1028" name="Picture 4" descr="Applied Sciences | Free Full-Text | Virtual Object Manipulation by  Combining Touch and Head Interactions for Mobile Augmented Reality">
              <a:extLst>
                <a:ext uri="{FF2B5EF4-FFF2-40B4-BE49-F238E27FC236}">
                  <a16:creationId xmlns:a16="http://schemas.microsoft.com/office/drawing/2014/main" id="{881C0E8B-B525-3386-F849-E6468ACA1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49" y="4653136"/>
              <a:ext cx="2302024" cy="203161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a:extLst>
                <a:ext uri="{FF2B5EF4-FFF2-40B4-BE49-F238E27FC236}">
                  <a16:creationId xmlns:a16="http://schemas.microsoft.com/office/drawing/2014/main" id="{706033D2-E4A9-562F-6AA0-7080C791B5DE}"/>
                </a:ext>
              </a:extLst>
            </p:cNvPr>
            <p:cNvSpPr/>
            <p:nvPr/>
          </p:nvSpPr>
          <p:spPr bwMode="auto">
            <a:xfrm>
              <a:off x="803412" y="4852411"/>
              <a:ext cx="960603" cy="816531"/>
            </a:xfrm>
            <a:prstGeom prst="wedgeEllipseCallout">
              <a:avLst>
                <a:gd name="adj1" fmla="val 37016"/>
                <a:gd name="adj2" fmla="val 5519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30" name="Picture 6" descr="366 Red Tired Eyes Illustrations &amp; Clip Art - iStock">
              <a:extLst>
                <a:ext uri="{FF2B5EF4-FFF2-40B4-BE49-F238E27FC236}">
                  <a16:creationId xmlns:a16="http://schemas.microsoft.com/office/drawing/2014/main" id="{9650BE68-CCF0-3234-C50B-B0EC9736A8D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7659" y="4797152"/>
              <a:ext cx="1052106" cy="993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animate output image]">
            <a:extLst>
              <a:ext uri="{FF2B5EF4-FFF2-40B4-BE49-F238E27FC236}">
                <a16:creationId xmlns:a16="http://schemas.microsoft.com/office/drawing/2014/main" id="{E5D42FB0-DBC2-4092-A3BE-475DB31C3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719" y="5050874"/>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33703"/>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1295</TotalTime>
  <Words>1397</Words>
  <Application>Microsoft Office PowerPoint</Application>
  <PresentationFormat>宽屏</PresentationFormat>
  <Paragraphs>159</Paragraphs>
  <Slides>17</Slides>
  <Notes>11</Notes>
  <HiddenSlides>0</HiddenSlides>
  <MMClips>0</MMClips>
  <ScaleCrop>false</ScaleCrop>
  <HeadingPairs>
    <vt:vector size="6" baseType="variant">
      <vt:variant>
        <vt:lpstr>已用的字体</vt:lpstr>
      </vt:variant>
      <vt:variant>
        <vt:i4>10</vt:i4>
      </vt:variant>
      <vt:variant>
        <vt:lpstr>主题</vt:lpstr>
      </vt:variant>
      <vt:variant>
        <vt:i4>5</vt:i4>
      </vt:variant>
      <vt:variant>
        <vt:lpstr>幻灯片标题</vt:lpstr>
      </vt:variant>
      <vt:variant>
        <vt:i4>17</vt:i4>
      </vt:variant>
    </vt:vector>
  </HeadingPairs>
  <TitlesOfParts>
    <vt:vector size="32" baseType="lpstr">
      <vt:lpstr>黑体</vt:lpstr>
      <vt:lpstr>华文行楷</vt:lpstr>
      <vt:lpstr>楷体</vt:lpstr>
      <vt:lpstr>SimSun</vt:lpstr>
      <vt:lpstr>微软雅黑</vt:lpstr>
      <vt:lpstr>Arial</vt:lpstr>
      <vt:lpstr>Calibri</vt:lpstr>
      <vt:lpstr>Cambria Math</vt:lpstr>
      <vt:lpstr>Courier New</vt:lpstr>
      <vt:lpstr>Times New Roman</vt:lpstr>
      <vt:lpstr>2_默认设计模板</vt:lpstr>
      <vt:lpstr>1_默认设计模板</vt:lpstr>
      <vt:lpstr>4_默认设计模板</vt:lpstr>
      <vt:lpstr>5_默认设计模板</vt:lpstr>
      <vt:lpstr>3_默认设计模板</vt:lpstr>
      <vt:lpstr>PowerPoint 演示文稿</vt:lpstr>
      <vt:lpstr>汇报提纲</vt:lpstr>
      <vt:lpstr>一、研究背景</vt:lpstr>
      <vt:lpstr>汇报提纲</vt:lpstr>
      <vt:lpstr>二、研究现状</vt:lpstr>
      <vt:lpstr>二、研究现状</vt:lpstr>
      <vt:lpstr>汇报提纲</vt:lpstr>
      <vt:lpstr>三、研究内容</vt:lpstr>
      <vt:lpstr>三、研究内容</vt:lpstr>
      <vt:lpstr>三、研究内容</vt:lpstr>
      <vt:lpstr>三、研究内容</vt:lpstr>
      <vt:lpstr>三、研究内容</vt:lpstr>
      <vt:lpstr>三、研究内容</vt:lpstr>
      <vt:lpstr>三、研究内容</vt:lpstr>
      <vt:lpstr>汇报提纲</vt:lpstr>
      <vt:lpstr>四、研究计划</vt:lpstr>
      <vt:lpstr>PowerPoint 演示文稿</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Lau Springs</cp:lastModifiedBy>
  <cp:revision>2548</cp:revision>
  <cp:lastPrinted>2017-04-03T03:42:00Z</cp:lastPrinted>
  <dcterms:created xsi:type="dcterms:W3CDTF">2014-10-19T13:03:00Z</dcterms:created>
  <dcterms:modified xsi:type="dcterms:W3CDTF">2023-02-23T07:14:54Z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